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9"/>
  </p:notesMasterIdLst>
  <p:sldIdLst>
    <p:sldId id="256" r:id="rId2"/>
    <p:sldId id="308" r:id="rId3"/>
    <p:sldId id="288" r:id="rId4"/>
    <p:sldId id="289" r:id="rId5"/>
    <p:sldId id="290" r:id="rId6"/>
    <p:sldId id="291" r:id="rId7"/>
    <p:sldId id="292" r:id="rId8"/>
    <p:sldId id="293" r:id="rId9"/>
    <p:sldId id="294" r:id="rId10"/>
    <p:sldId id="295" r:id="rId11"/>
    <p:sldId id="296" r:id="rId12"/>
    <p:sldId id="297" r:id="rId13"/>
    <p:sldId id="298" r:id="rId14"/>
    <p:sldId id="299" r:id="rId15"/>
    <p:sldId id="300" r:id="rId16"/>
    <p:sldId id="301" r:id="rId17"/>
    <p:sldId id="302" r:id="rId18"/>
    <p:sldId id="303" r:id="rId19"/>
    <p:sldId id="304" r:id="rId20"/>
    <p:sldId id="305" r:id="rId21"/>
    <p:sldId id="306" r:id="rId22"/>
    <p:sldId id="307" r:id="rId23"/>
    <p:sldId id="263" r:id="rId24"/>
    <p:sldId id="264" r:id="rId25"/>
    <p:sldId id="265" r:id="rId26"/>
    <p:sldId id="266" r:id="rId27"/>
    <p:sldId id="267" r:id="rId28"/>
    <p:sldId id="268" r:id="rId29"/>
    <p:sldId id="269" r:id="rId30"/>
    <p:sldId id="270" r:id="rId31"/>
    <p:sldId id="271" r:id="rId32"/>
    <p:sldId id="272" r:id="rId33"/>
    <p:sldId id="273" r:id="rId34"/>
    <p:sldId id="274" r:id="rId35"/>
    <p:sldId id="275" r:id="rId36"/>
    <p:sldId id="276" r:id="rId37"/>
    <p:sldId id="277" r:id="rId38"/>
    <p:sldId id="278" r:id="rId39"/>
    <p:sldId id="279" r:id="rId40"/>
    <p:sldId id="280" r:id="rId41"/>
    <p:sldId id="285" r:id="rId42"/>
    <p:sldId id="281" r:id="rId43"/>
    <p:sldId id="286" r:id="rId44"/>
    <p:sldId id="282" r:id="rId45"/>
    <p:sldId id="283" r:id="rId46"/>
    <p:sldId id="284" r:id="rId47"/>
    <p:sldId id="287" r:id="rId48"/>
  </p:sldIdLst>
  <p:sldSz cx="9144000" cy="6858000" type="screen4x3"/>
  <p:notesSz cx="6858000" cy="9144000"/>
  <p:defaultTextStyle>
    <a:defPPr>
      <a:defRPr lang="hr-H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A40000"/>
    <a:srgbClr val="0000FF"/>
    <a:srgbClr val="663300"/>
    <a:srgbClr val="7BD2FD"/>
    <a:srgbClr val="013A8D"/>
    <a:srgbClr val="014BB7"/>
    <a:srgbClr val="BEE9FE"/>
    <a:srgbClr val="C00000"/>
    <a:srgbClr val="FFBD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523" autoAdjust="0"/>
  </p:normalViewPr>
  <p:slideViewPr>
    <p:cSldViewPr>
      <p:cViewPr varScale="1">
        <p:scale>
          <a:sx n="63" d="100"/>
          <a:sy n="63" d="100"/>
        </p:scale>
        <p:origin x="159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hr-HR"/>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hr-H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r-HR" smtClean="0"/>
              <a:t>Click to edit Master text styles</a:t>
            </a:r>
          </a:p>
          <a:p>
            <a:pPr lvl="1"/>
            <a:r>
              <a:rPr lang="hr-HR" smtClean="0"/>
              <a:t>Second level</a:t>
            </a:r>
          </a:p>
          <a:p>
            <a:pPr lvl="2"/>
            <a:r>
              <a:rPr lang="hr-HR" smtClean="0"/>
              <a:t>Third level</a:t>
            </a:r>
          </a:p>
          <a:p>
            <a:pPr lvl="3"/>
            <a:r>
              <a:rPr lang="hr-HR" smtClean="0"/>
              <a:t>Fourth level</a:t>
            </a:r>
          </a:p>
          <a:p>
            <a:pPr lvl="4"/>
            <a:r>
              <a:rPr lang="hr-HR"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hr-HR"/>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9210C89-9658-4F97-8E68-E994A9CF53EE}" type="slidenum">
              <a:rPr lang="hr-HR"/>
              <a:pPr/>
              <a:t>‹#›</a:t>
            </a:fld>
            <a:endParaRPr lang="hr-HR"/>
          </a:p>
        </p:txBody>
      </p:sp>
    </p:spTree>
    <p:extLst>
      <p:ext uri="{BB962C8B-B14F-4D97-AF65-F5344CB8AC3E}">
        <p14:creationId xmlns:p14="http://schemas.microsoft.com/office/powerpoint/2010/main" val="38456040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4213" y="3313113"/>
            <a:ext cx="7988300" cy="1470025"/>
          </a:xfrm>
        </p:spPr>
        <p:txBody>
          <a:bodyPr/>
          <a:lstStyle>
            <a:lvl1pPr>
              <a:defRPr sz="4400">
                <a:solidFill>
                  <a:srgbClr val="A40000"/>
                </a:solidFill>
              </a:defRPr>
            </a:lvl1pPr>
          </a:lstStyle>
          <a:p>
            <a:r>
              <a:rPr lang="hr-HR" smtClean="0"/>
              <a:t>Uredite stil naslova matrice</a:t>
            </a:r>
            <a:endParaRPr lang="hr-HR"/>
          </a:p>
        </p:txBody>
      </p:sp>
      <p:sp>
        <p:nvSpPr>
          <p:cNvPr id="3075" name="Rectangle 3"/>
          <p:cNvSpPr>
            <a:spLocks noGrp="1" noChangeArrowheads="1"/>
          </p:cNvSpPr>
          <p:nvPr>
            <p:ph type="subTitle" idx="1"/>
          </p:nvPr>
        </p:nvSpPr>
        <p:spPr>
          <a:xfrm>
            <a:off x="684213" y="2565400"/>
            <a:ext cx="7991475" cy="1150938"/>
          </a:xfrm>
        </p:spPr>
        <p:txBody>
          <a:bodyPr/>
          <a:lstStyle>
            <a:lvl1pPr marL="0" indent="0" algn="ctr">
              <a:buFontTx/>
              <a:buNone/>
              <a:defRPr sz="3600">
                <a:solidFill>
                  <a:srgbClr val="FFBDBD"/>
                </a:solidFill>
                <a:effectLst>
                  <a:outerShdw blurRad="38100" dist="38100" dir="2700000" algn="tl">
                    <a:srgbClr val="000000">
                      <a:alpha val="43137"/>
                    </a:srgbClr>
                  </a:outerShdw>
                </a:effectLst>
              </a:defRPr>
            </a:lvl1pPr>
          </a:lstStyle>
          <a:p>
            <a:r>
              <a:rPr lang="hr-HR" smtClean="0"/>
              <a:t>Uredite stil podnaslova matrice</a:t>
            </a:r>
            <a:endParaRPr lang="hr-HR"/>
          </a:p>
        </p:txBody>
      </p:sp>
      <p:sp>
        <p:nvSpPr>
          <p:cNvPr id="8" name="Rectangle 4"/>
          <p:cNvSpPr>
            <a:spLocks noGrp="1" noChangeArrowheads="1"/>
          </p:cNvSpPr>
          <p:nvPr>
            <p:ph type="dt" sz="half" idx="10"/>
          </p:nvPr>
        </p:nvSpPr>
        <p:spPr/>
        <p:txBody>
          <a:bodyPr/>
          <a:lstStyle>
            <a:lvl1pPr>
              <a:defRPr smtClean="0"/>
            </a:lvl1pPr>
          </a:lstStyle>
          <a:p>
            <a:endParaRPr lang="hr-HR"/>
          </a:p>
        </p:txBody>
      </p:sp>
      <p:sp>
        <p:nvSpPr>
          <p:cNvPr id="9" name="Rectangle 5"/>
          <p:cNvSpPr>
            <a:spLocks noGrp="1" noChangeArrowheads="1"/>
          </p:cNvSpPr>
          <p:nvPr>
            <p:ph type="ftr" sz="quarter" idx="11"/>
          </p:nvPr>
        </p:nvSpPr>
        <p:spPr/>
        <p:txBody>
          <a:bodyPr/>
          <a:lstStyle>
            <a:lvl1pPr>
              <a:defRPr smtClean="0"/>
            </a:lvl1pPr>
          </a:lstStyle>
          <a:p>
            <a:endParaRPr lang="hr-HR"/>
          </a:p>
        </p:txBody>
      </p:sp>
      <p:sp>
        <p:nvSpPr>
          <p:cNvPr id="10" name="Rectangle 6"/>
          <p:cNvSpPr>
            <a:spLocks noGrp="1" noChangeArrowheads="1"/>
          </p:cNvSpPr>
          <p:nvPr>
            <p:ph type="sldNum" sz="quarter" idx="12"/>
          </p:nvPr>
        </p:nvSpPr>
        <p:spPr/>
        <p:txBody>
          <a:bodyPr/>
          <a:lstStyle>
            <a:lvl1pPr>
              <a:defRPr smtClean="0"/>
            </a:lvl1pPr>
          </a:lstStyle>
          <a:p>
            <a:fld id="{CDB74B60-F367-4687-9B3B-7DBAF909FF1E}" type="slidenum">
              <a:rPr lang="hr-HR" smtClean="0"/>
              <a:pPr/>
              <a:t>‹#›</a:t>
            </a:fld>
            <a:endParaRPr lang="hr-H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ctangle 4"/>
          <p:cNvSpPr>
            <a:spLocks noGrp="1" noChangeArrowheads="1"/>
          </p:cNvSpPr>
          <p:nvPr>
            <p:ph type="dt" sz="half" idx="10"/>
          </p:nvPr>
        </p:nvSpPr>
        <p:spPr>
          <a:ln/>
        </p:spPr>
        <p:txBody>
          <a:bodyPr/>
          <a:lstStyle>
            <a:lvl1pPr>
              <a:defRPr/>
            </a:lvl1pPr>
          </a:lstStyle>
          <a:p>
            <a:endParaRPr lang="hr-HR"/>
          </a:p>
        </p:txBody>
      </p:sp>
      <p:sp>
        <p:nvSpPr>
          <p:cNvPr id="5" name="Rectangle 5"/>
          <p:cNvSpPr>
            <a:spLocks noGrp="1" noChangeArrowheads="1"/>
          </p:cNvSpPr>
          <p:nvPr>
            <p:ph type="ftr" sz="quarter" idx="11"/>
          </p:nvPr>
        </p:nvSpPr>
        <p:spPr>
          <a:ln/>
        </p:spPr>
        <p:txBody>
          <a:bodyPr/>
          <a:lstStyle>
            <a:lvl1pPr>
              <a:defRPr/>
            </a:lvl1pPr>
          </a:lstStyle>
          <a:p>
            <a:endParaRPr lang="hr-HR"/>
          </a:p>
        </p:txBody>
      </p:sp>
      <p:sp>
        <p:nvSpPr>
          <p:cNvPr id="6" name="Rectangle 6"/>
          <p:cNvSpPr>
            <a:spLocks noGrp="1" noChangeArrowheads="1"/>
          </p:cNvSpPr>
          <p:nvPr>
            <p:ph type="sldNum" sz="quarter" idx="12"/>
          </p:nvPr>
        </p:nvSpPr>
        <p:spPr>
          <a:ln/>
        </p:spPr>
        <p:txBody>
          <a:bodyPr/>
          <a:lstStyle>
            <a:lvl1pPr>
              <a:defRPr/>
            </a:lvl1pPr>
          </a:lstStyle>
          <a:p>
            <a:fld id="{864B6377-1168-470F-B6B5-95C2E1FAC820}"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smtClean="0"/>
              <a:t>Uredite stil naslova matrice</a:t>
            </a:r>
            <a:endParaRPr lang="hr-H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ctangle 4"/>
          <p:cNvSpPr>
            <a:spLocks noGrp="1" noChangeArrowheads="1"/>
          </p:cNvSpPr>
          <p:nvPr>
            <p:ph type="dt" sz="half" idx="10"/>
          </p:nvPr>
        </p:nvSpPr>
        <p:spPr>
          <a:ln/>
        </p:spPr>
        <p:txBody>
          <a:bodyPr/>
          <a:lstStyle>
            <a:lvl1pPr>
              <a:defRPr/>
            </a:lvl1pPr>
          </a:lstStyle>
          <a:p>
            <a:endParaRPr lang="hr-HR"/>
          </a:p>
        </p:txBody>
      </p:sp>
      <p:sp>
        <p:nvSpPr>
          <p:cNvPr id="5" name="Rectangle 5"/>
          <p:cNvSpPr>
            <a:spLocks noGrp="1" noChangeArrowheads="1"/>
          </p:cNvSpPr>
          <p:nvPr>
            <p:ph type="ftr" sz="quarter" idx="11"/>
          </p:nvPr>
        </p:nvSpPr>
        <p:spPr>
          <a:ln/>
        </p:spPr>
        <p:txBody>
          <a:bodyPr/>
          <a:lstStyle>
            <a:lvl1pPr>
              <a:defRPr/>
            </a:lvl1pPr>
          </a:lstStyle>
          <a:p>
            <a:endParaRPr lang="hr-HR"/>
          </a:p>
        </p:txBody>
      </p:sp>
      <p:sp>
        <p:nvSpPr>
          <p:cNvPr id="6" name="Rectangle 6"/>
          <p:cNvSpPr>
            <a:spLocks noGrp="1" noChangeArrowheads="1"/>
          </p:cNvSpPr>
          <p:nvPr>
            <p:ph type="sldNum" sz="quarter" idx="12"/>
          </p:nvPr>
        </p:nvSpPr>
        <p:spPr>
          <a:ln/>
        </p:spPr>
        <p:txBody>
          <a:bodyPr/>
          <a:lstStyle>
            <a:lvl1pPr>
              <a:defRPr/>
            </a:lvl1pPr>
          </a:lstStyle>
          <a:p>
            <a:fld id="{7A927B5A-834D-4656-A43D-D2518D3761B4}"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sadržaja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ctangle 4"/>
          <p:cNvSpPr>
            <a:spLocks noGrp="1" noChangeArrowheads="1"/>
          </p:cNvSpPr>
          <p:nvPr>
            <p:ph type="dt" sz="half" idx="10"/>
          </p:nvPr>
        </p:nvSpPr>
        <p:spPr>
          <a:ln/>
        </p:spPr>
        <p:txBody>
          <a:bodyPr/>
          <a:lstStyle>
            <a:lvl1pPr>
              <a:defRPr/>
            </a:lvl1pPr>
          </a:lstStyle>
          <a:p>
            <a:endParaRPr lang="hr-HR"/>
          </a:p>
        </p:txBody>
      </p:sp>
      <p:sp>
        <p:nvSpPr>
          <p:cNvPr id="5" name="Rectangle 5"/>
          <p:cNvSpPr>
            <a:spLocks noGrp="1" noChangeArrowheads="1"/>
          </p:cNvSpPr>
          <p:nvPr>
            <p:ph type="ftr" sz="quarter" idx="11"/>
          </p:nvPr>
        </p:nvSpPr>
        <p:spPr>
          <a:ln/>
        </p:spPr>
        <p:txBody>
          <a:bodyPr/>
          <a:lstStyle>
            <a:lvl1pPr>
              <a:defRPr/>
            </a:lvl1pPr>
          </a:lstStyle>
          <a:p>
            <a:endParaRPr lang="hr-HR"/>
          </a:p>
        </p:txBody>
      </p:sp>
      <p:sp>
        <p:nvSpPr>
          <p:cNvPr id="6" name="Rectangle 6"/>
          <p:cNvSpPr>
            <a:spLocks noGrp="1" noChangeArrowheads="1"/>
          </p:cNvSpPr>
          <p:nvPr>
            <p:ph type="sldNum" sz="quarter" idx="12"/>
          </p:nvPr>
        </p:nvSpPr>
        <p:spPr>
          <a:ln/>
        </p:spPr>
        <p:txBody>
          <a:bodyPr/>
          <a:lstStyle>
            <a:lvl1pPr>
              <a:defRPr/>
            </a:lvl1pPr>
          </a:lstStyle>
          <a:p>
            <a:fld id="{885322D0-C01F-473E-BF51-E3D304E24F33}" type="slidenum">
              <a:rPr lang="hr-HR" smtClean="0"/>
              <a:pPr/>
              <a:t>‹#›</a:t>
            </a:fld>
            <a:endParaRPr lang="hr-H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Uredite stil naslova matrice</a:t>
            </a:r>
            <a:endParaRPr lang="hr-H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r-HR" smtClean="0"/>
              <a:t>Uredite stilove teksta matrice</a:t>
            </a:r>
          </a:p>
        </p:txBody>
      </p:sp>
      <p:sp>
        <p:nvSpPr>
          <p:cNvPr id="4" name="Rectangle 4"/>
          <p:cNvSpPr>
            <a:spLocks noGrp="1" noChangeArrowheads="1"/>
          </p:cNvSpPr>
          <p:nvPr>
            <p:ph type="dt" sz="half" idx="10"/>
          </p:nvPr>
        </p:nvSpPr>
        <p:spPr>
          <a:ln/>
        </p:spPr>
        <p:txBody>
          <a:bodyPr/>
          <a:lstStyle>
            <a:lvl1pPr>
              <a:defRPr/>
            </a:lvl1pPr>
          </a:lstStyle>
          <a:p>
            <a:endParaRPr lang="hr-HR"/>
          </a:p>
        </p:txBody>
      </p:sp>
      <p:sp>
        <p:nvSpPr>
          <p:cNvPr id="5" name="Rectangle 5"/>
          <p:cNvSpPr>
            <a:spLocks noGrp="1" noChangeArrowheads="1"/>
          </p:cNvSpPr>
          <p:nvPr>
            <p:ph type="ftr" sz="quarter" idx="11"/>
          </p:nvPr>
        </p:nvSpPr>
        <p:spPr>
          <a:ln/>
        </p:spPr>
        <p:txBody>
          <a:bodyPr/>
          <a:lstStyle>
            <a:lvl1pPr>
              <a:defRPr/>
            </a:lvl1pPr>
          </a:lstStyle>
          <a:p>
            <a:endParaRPr lang="hr-HR"/>
          </a:p>
        </p:txBody>
      </p:sp>
      <p:sp>
        <p:nvSpPr>
          <p:cNvPr id="6" name="Rectangle 6"/>
          <p:cNvSpPr>
            <a:spLocks noGrp="1" noChangeArrowheads="1"/>
          </p:cNvSpPr>
          <p:nvPr>
            <p:ph type="sldNum" sz="quarter" idx="12"/>
          </p:nvPr>
        </p:nvSpPr>
        <p:spPr>
          <a:ln/>
        </p:spPr>
        <p:txBody>
          <a:bodyPr/>
          <a:lstStyle>
            <a:lvl1pPr>
              <a:defRPr/>
            </a:lvl1pPr>
          </a:lstStyle>
          <a:p>
            <a:fld id="{A0E0488E-43A1-44AF-AE7A-336A537B1939}"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ctangle 4"/>
          <p:cNvSpPr>
            <a:spLocks noGrp="1" noChangeArrowheads="1"/>
          </p:cNvSpPr>
          <p:nvPr>
            <p:ph type="dt" sz="half" idx="10"/>
          </p:nvPr>
        </p:nvSpPr>
        <p:spPr>
          <a:ln/>
        </p:spPr>
        <p:txBody>
          <a:bodyPr/>
          <a:lstStyle>
            <a:lvl1pPr>
              <a:defRPr/>
            </a:lvl1pPr>
          </a:lstStyle>
          <a:p>
            <a:endParaRPr lang="hr-HR"/>
          </a:p>
        </p:txBody>
      </p:sp>
      <p:sp>
        <p:nvSpPr>
          <p:cNvPr id="6" name="Rectangle 5"/>
          <p:cNvSpPr>
            <a:spLocks noGrp="1" noChangeArrowheads="1"/>
          </p:cNvSpPr>
          <p:nvPr>
            <p:ph type="ftr" sz="quarter" idx="11"/>
          </p:nvPr>
        </p:nvSpPr>
        <p:spPr>
          <a:ln/>
        </p:spPr>
        <p:txBody>
          <a:bodyPr/>
          <a:lstStyle>
            <a:lvl1pPr>
              <a:defRPr/>
            </a:lvl1pPr>
          </a:lstStyle>
          <a:p>
            <a:endParaRPr lang="hr-HR"/>
          </a:p>
        </p:txBody>
      </p:sp>
      <p:sp>
        <p:nvSpPr>
          <p:cNvPr id="7" name="Rectangle 6"/>
          <p:cNvSpPr>
            <a:spLocks noGrp="1" noChangeArrowheads="1"/>
          </p:cNvSpPr>
          <p:nvPr>
            <p:ph type="sldNum" sz="quarter" idx="12"/>
          </p:nvPr>
        </p:nvSpPr>
        <p:spPr>
          <a:ln/>
        </p:spPr>
        <p:txBody>
          <a:bodyPr/>
          <a:lstStyle>
            <a:lvl1pPr>
              <a:defRPr/>
            </a:lvl1pPr>
          </a:lstStyle>
          <a:p>
            <a:fld id="{D440C581-574B-4A6F-B59D-31CA91EE4F05}"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smtClean="0"/>
              <a:t>Uredite stil naslova matrice</a:t>
            </a:r>
            <a:endParaRPr lang="hr-H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ctangle 4"/>
          <p:cNvSpPr>
            <a:spLocks noGrp="1" noChangeArrowheads="1"/>
          </p:cNvSpPr>
          <p:nvPr>
            <p:ph type="dt" sz="half" idx="10"/>
          </p:nvPr>
        </p:nvSpPr>
        <p:spPr>
          <a:ln/>
        </p:spPr>
        <p:txBody>
          <a:bodyPr/>
          <a:lstStyle>
            <a:lvl1pPr>
              <a:defRPr/>
            </a:lvl1pPr>
          </a:lstStyle>
          <a:p>
            <a:endParaRPr lang="hr-HR"/>
          </a:p>
        </p:txBody>
      </p:sp>
      <p:sp>
        <p:nvSpPr>
          <p:cNvPr id="8" name="Rectangle 5"/>
          <p:cNvSpPr>
            <a:spLocks noGrp="1" noChangeArrowheads="1"/>
          </p:cNvSpPr>
          <p:nvPr>
            <p:ph type="ftr" sz="quarter" idx="11"/>
          </p:nvPr>
        </p:nvSpPr>
        <p:spPr>
          <a:ln/>
        </p:spPr>
        <p:txBody>
          <a:bodyPr/>
          <a:lstStyle>
            <a:lvl1pPr>
              <a:defRPr/>
            </a:lvl1pPr>
          </a:lstStyle>
          <a:p>
            <a:endParaRPr lang="hr-HR"/>
          </a:p>
        </p:txBody>
      </p:sp>
      <p:sp>
        <p:nvSpPr>
          <p:cNvPr id="9" name="Rectangle 6"/>
          <p:cNvSpPr>
            <a:spLocks noGrp="1" noChangeArrowheads="1"/>
          </p:cNvSpPr>
          <p:nvPr>
            <p:ph type="sldNum" sz="quarter" idx="12"/>
          </p:nvPr>
        </p:nvSpPr>
        <p:spPr>
          <a:ln/>
        </p:spPr>
        <p:txBody>
          <a:bodyPr/>
          <a:lstStyle>
            <a:lvl1pPr>
              <a:defRPr/>
            </a:lvl1pPr>
          </a:lstStyle>
          <a:p>
            <a:fld id="{704D25CE-0F93-4E0F-AC62-B04BE8151EB2}"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Uredite stil naslova matrice</a:t>
            </a:r>
            <a:endParaRPr lang="hr-HR"/>
          </a:p>
        </p:txBody>
      </p:sp>
      <p:sp>
        <p:nvSpPr>
          <p:cNvPr id="3" name="Rectangle 4"/>
          <p:cNvSpPr>
            <a:spLocks noGrp="1" noChangeArrowheads="1"/>
          </p:cNvSpPr>
          <p:nvPr>
            <p:ph type="dt" sz="half" idx="10"/>
          </p:nvPr>
        </p:nvSpPr>
        <p:spPr>
          <a:ln/>
        </p:spPr>
        <p:txBody>
          <a:bodyPr/>
          <a:lstStyle>
            <a:lvl1pPr>
              <a:defRPr/>
            </a:lvl1pPr>
          </a:lstStyle>
          <a:p>
            <a:endParaRPr lang="hr-HR"/>
          </a:p>
        </p:txBody>
      </p:sp>
      <p:sp>
        <p:nvSpPr>
          <p:cNvPr id="4" name="Rectangle 5"/>
          <p:cNvSpPr>
            <a:spLocks noGrp="1" noChangeArrowheads="1"/>
          </p:cNvSpPr>
          <p:nvPr>
            <p:ph type="ftr" sz="quarter" idx="11"/>
          </p:nvPr>
        </p:nvSpPr>
        <p:spPr>
          <a:ln/>
        </p:spPr>
        <p:txBody>
          <a:bodyPr/>
          <a:lstStyle>
            <a:lvl1pPr>
              <a:defRPr/>
            </a:lvl1pPr>
          </a:lstStyle>
          <a:p>
            <a:endParaRPr lang="hr-HR"/>
          </a:p>
        </p:txBody>
      </p:sp>
      <p:sp>
        <p:nvSpPr>
          <p:cNvPr id="5" name="Rectangle 6"/>
          <p:cNvSpPr>
            <a:spLocks noGrp="1" noChangeArrowheads="1"/>
          </p:cNvSpPr>
          <p:nvPr>
            <p:ph type="sldNum" sz="quarter" idx="12"/>
          </p:nvPr>
        </p:nvSpPr>
        <p:spPr>
          <a:ln/>
        </p:spPr>
        <p:txBody>
          <a:bodyPr/>
          <a:lstStyle>
            <a:lvl1pPr>
              <a:defRPr/>
            </a:lvl1pPr>
          </a:lstStyle>
          <a:p>
            <a:fld id="{A1E50949-CAD0-42FE-B40E-F76883D0872B}"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hr-HR"/>
          </a:p>
        </p:txBody>
      </p:sp>
      <p:sp>
        <p:nvSpPr>
          <p:cNvPr id="3" name="Rectangle 5"/>
          <p:cNvSpPr>
            <a:spLocks noGrp="1" noChangeArrowheads="1"/>
          </p:cNvSpPr>
          <p:nvPr>
            <p:ph type="ftr" sz="quarter" idx="11"/>
          </p:nvPr>
        </p:nvSpPr>
        <p:spPr>
          <a:ln/>
        </p:spPr>
        <p:txBody>
          <a:bodyPr/>
          <a:lstStyle>
            <a:lvl1pPr>
              <a:defRPr/>
            </a:lvl1pPr>
          </a:lstStyle>
          <a:p>
            <a:endParaRPr lang="hr-HR"/>
          </a:p>
        </p:txBody>
      </p:sp>
      <p:sp>
        <p:nvSpPr>
          <p:cNvPr id="4" name="Rectangle 6"/>
          <p:cNvSpPr>
            <a:spLocks noGrp="1" noChangeArrowheads="1"/>
          </p:cNvSpPr>
          <p:nvPr>
            <p:ph type="sldNum" sz="quarter" idx="12"/>
          </p:nvPr>
        </p:nvSpPr>
        <p:spPr>
          <a:ln/>
        </p:spPr>
        <p:txBody>
          <a:bodyPr/>
          <a:lstStyle>
            <a:lvl1pPr>
              <a:defRPr/>
            </a:lvl1pPr>
          </a:lstStyle>
          <a:p>
            <a:fld id="{4E2E3CD3-1ACF-4319-B7AA-364863C603F2}"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smtClean="0"/>
              <a:t>Uredite stil naslova matrice</a:t>
            </a:r>
            <a:endParaRPr lang="hr-H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Rectangle 4"/>
          <p:cNvSpPr>
            <a:spLocks noGrp="1" noChangeArrowheads="1"/>
          </p:cNvSpPr>
          <p:nvPr>
            <p:ph type="dt" sz="half" idx="10"/>
          </p:nvPr>
        </p:nvSpPr>
        <p:spPr>
          <a:ln/>
        </p:spPr>
        <p:txBody>
          <a:bodyPr/>
          <a:lstStyle>
            <a:lvl1pPr>
              <a:defRPr/>
            </a:lvl1pPr>
          </a:lstStyle>
          <a:p>
            <a:endParaRPr lang="hr-HR"/>
          </a:p>
        </p:txBody>
      </p:sp>
      <p:sp>
        <p:nvSpPr>
          <p:cNvPr id="6" name="Rectangle 5"/>
          <p:cNvSpPr>
            <a:spLocks noGrp="1" noChangeArrowheads="1"/>
          </p:cNvSpPr>
          <p:nvPr>
            <p:ph type="ftr" sz="quarter" idx="11"/>
          </p:nvPr>
        </p:nvSpPr>
        <p:spPr>
          <a:ln/>
        </p:spPr>
        <p:txBody>
          <a:bodyPr/>
          <a:lstStyle>
            <a:lvl1pPr>
              <a:defRPr/>
            </a:lvl1pPr>
          </a:lstStyle>
          <a:p>
            <a:endParaRPr lang="hr-HR"/>
          </a:p>
        </p:txBody>
      </p:sp>
      <p:sp>
        <p:nvSpPr>
          <p:cNvPr id="7" name="Rectangle 6"/>
          <p:cNvSpPr>
            <a:spLocks noGrp="1" noChangeArrowheads="1"/>
          </p:cNvSpPr>
          <p:nvPr>
            <p:ph type="sldNum" sz="quarter" idx="12"/>
          </p:nvPr>
        </p:nvSpPr>
        <p:spPr>
          <a:ln/>
        </p:spPr>
        <p:txBody>
          <a:bodyPr/>
          <a:lstStyle>
            <a:lvl1pPr>
              <a:defRPr/>
            </a:lvl1pPr>
          </a:lstStyle>
          <a:p>
            <a:fld id="{742A5D0C-B12B-4D15-8CB7-2116D6343E20}"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smtClean="0"/>
              <a:t>Uredite stil naslova matrice</a:t>
            </a:r>
            <a:endParaRPr lang="hr-H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hr-HR" noProof="0" smtClean="0"/>
              <a:t>Kliknite ikonu da biste dodali  sliku</a:t>
            </a:r>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Rectangle 4"/>
          <p:cNvSpPr>
            <a:spLocks noGrp="1" noChangeArrowheads="1"/>
          </p:cNvSpPr>
          <p:nvPr>
            <p:ph type="dt" sz="half" idx="10"/>
          </p:nvPr>
        </p:nvSpPr>
        <p:spPr>
          <a:ln/>
        </p:spPr>
        <p:txBody>
          <a:bodyPr/>
          <a:lstStyle>
            <a:lvl1pPr>
              <a:defRPr/>
            </a:lvl1pPr>
          </a:lstStyle>
          <a:p>
            <a:endParaRPr lang="hr-HR"/>
          </a:p>
        </p:txBody>
      </p:sp>
      <p:sp>
        <p:nvSpPr>
          <p:cNvPr id="6" name="Rectangle 5"/>
          <p:cNvSpPr>
            <a:spLocks noGrp="1" noChangeArrowheads="1"/>
          </p:cNvSpPr>
          <p:nvPr>
            <p:ph type="ftr" sz="quarter" idx="11"/>
          </p:nvPr>
        </p:nvSpPr>
        <p:spPr>
          <a:ln/>
        </p:spPr>
        <p:txBody>
          <a:bodyPr/>
          <a:lstStyle>
            <a:lvl1pPr>
              <a:defRPr/>
            </a:lvl1pPr>
          </a:lstStyle>
          <a:p>
            <a:endParaRPr lang="hr-HR"/>
          </a:p>
        </p:txBody>
      </p:sp>
      <p:sp>
        <p:nvSpPr>
          <p:cNvPr id="7" name="Rectangle 6"/>
          <p:cNvSpPr>
            <a:spLocks noGrp="1" noChangeArrowheads="1"/>
          </p:cNvSpPr>
          <p:nvPr>
            <p:ph type="sldNum" sz="quarter" idx="12"/>
          </p:nvPr>
        </p:nvSpPr>
        <p:spPr>
          <a:ln/>
        </p:spPr>
        <p:txBody>
          <a:bodyPr/>
          <a:lstStyle>
            <a:lvl1pPr>
              <a:defRPr/>
            </a:lvl1pPr>
          </a:lstStyle>
          <a:p>
            <a:fld id="{8B68A18A-C2B1-4BAF-B437-ED2A609312F1}"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5620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hr-HR" dirty="0" smtClean="0"/>
              <a:t>Kliknite da biste uredili stil naslova matrice</a:t>
            </a:r>
          </a:p>
        </p:txBody>
      </p:sp>
      <p:sp>
        <p:nvSpPr>
          <p:cNvPr id="1028" name="Rectangle 3"/>
          <p:cNvSpPr>
            <a:spLocks noGrp="1" noChangeArrowheads="1"/>
          </p:cNvSpPr>
          <p:nvPr>
            <p:ph type="body" idx="1"/>
          </p:nvPr>
        </p:nvSpPr>
        <p:spPr bwMode="auto">
          <a:xfrm>
            <a:off x="457200" y="1052736"/>
            <a:ext cx="8229600" cy="50734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r-HR" dirty="0" smtClean="0"/>
              <a:t>Kliknite da biste uredili stilove teksta matrice</a:t>
            </a:r>
          </a:p>
          <a:p>
            <a:pPr lvl="1"/>
            <a:r>
              <a:rPr lang="hr-HR" dirty="0" smtClean="0"/>
              <a:t>Druga razina</a:t>
            </a:r>
          </a:p>
          <a:p>
            <a:pPr lvl="2"/>
            <a:r>
              <a:rPr lang="hr-HR" dirty="0" smtClean="0"/>
              <a:t>Treća razina</a:t>
            </a:r>
          </a:p>
          <a:p>
            <a:pPr lvl="3"/>
            <a:r>
              <a:rPr lang="hr-HR" dirty="0" smtClean="0"/>
              <a:t>Četvrta razina</a:t>
            </a:r>
          </a:p>
          <a:p>
            <a:pPr lvl="4"/>
            <a:r>
              <a:rPr lang="hr-HR" dirty="0" smtClean="0"/>
              <a:t>Peta razina</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endParaRPr lang="hr-H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endParaRPr lang="hr-H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fld id="{640327CF-AABA-4730-A75A-B8A16557C173}" type="slidenum">
              <a:rPr lang="hr-HR" smtClean="0"/>
              <a:pPr/>
              <a:t>‹#›</a:t>
            </a:fld>
            <a:endParaRPr lang="hr-HR"/>
          </a:p>
        </p:txBody>
      </p:sp>
      <p:sp>
        <p:nvSpPr>
          <p:cNvPr id="1032" name="Text Box 8"/>
          <p:cNvSpPr txBox="1">
            <a:spLocks noChangeArrowheads="1"/>
          </p:cNvSpPr>
          <p:nvPr/>
        </p:nvSpPr>
        <p:spPr bwMode="auto">
          <a:xfrm rot="16200000">
            <a:off x="-1722438" y="3676651"/>
            <a:ext cx="3679825" cy="304800"/>
          </a:xfrm>
          <a:prstGeom prst="rect">
            <a:avLst/>
          </a:prstGeom>
          <a:noFill/>
          <a:ln w="9525">
            <a:noFill/>
            <a:miter lim="800000"/>
            <a:headEnd/>
            <a:tailEnd/>
          </a:ln>
          <a:effectLst/>
        </p:spPr>
        <p:txBody>
          <a:bodyPr>
            <a:spAutoFit/>
          </a:bodyPr>
          <a:lstStyle/>
          <a:p>
            <a:pPr>
              <a:spcBef>
                <a:spcPct val="50000"/>
              </a:spcBef>
              <a:defRPr/>
            </a:pPr>
            <a:r>
              <a:rPr lang="hr-HR" sz="1400">
                <a:solidFill>
                  <a:schemeClr val="bg1"/>
                </a:solidFill>
              </a:rPr>
              <a:t>Udžbenik informatike za 8. razred</a:t>
            </a:r>
          </a:p>
        </p:txBody>
      </p:sp>
      <p:sp>
        <p:nvSpPr>
          <p:cNvPr id="1033" name="Rectangle 9"/>
          <p:cNvSpPr>
            <a:spLocks noChangeArrowheads="1"/>
          </p:cNvSpPr>
          <p:nvPr/>
        </p:nvSpPr>
        <p:spPr bwMode="auto">
          <a:xfrm>
            <a:off x="0" y="6604000"/>
            <a:ext cx="250825" cy="138113"/>
          </a:xfrm>
          <a:prstGeom prst="rect">
            <a:avLst/>
          </a:prstGeom>
          <a:noFill/>
          <a:ln w="9525">
            <a:noFill/>
            <a:miter lim="800000"/>
            <a:headEnd/>
            <a:tailEnd/>
          </a:ln>
          <a:effectLst/>
        </p:spPr>
        <p:txBody>
          <a:bodyPr lIns="0" tIns="0" rIns="0" bIns="0"/>
          <a:lstStyle/>
          <a:p>
            <a:pPr algn="ctr">
              <a:defRPr/>
            </a:pPr>
            <a:fld id="{E1E6E579-1025-47C7-82F0-A6EBDC7FA5A9}" type="slidenum">
              <a:rPr lang="hr-HR" sz="1000">
                <a:solidFill>
                  <a:schemeClr val="bg1"/>
                </a:solidFill>
              </a:rPr>
              <a:pPr algn="ctr">
                <a:defRPr/>
              </a:pPr>
              <a:t>‹#›</a:t>
            </a:fld>
            <a:endParaRPr lang="hr-HR" sz="1000">
              <a:solidFill>
                <a:srgbClr val="969696"/>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rtl="0" eaLnBrk="1" fontAlgn="base" hangingPunct="1">
        <a:spcBef>
          <a:spcPct val="0"/>
        </a:spcBef>
        <a:spcAft>
          <a:spcPct val="0"/>
        </a:spcAft>
        <a:defRPr sz="3200">
          <a:solidFill>
            <a:srgbClr val="C80000"/>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600">
          <a:solidFill>
            <a:srgbClr val="C80000"/>
          </a:solidFill>
          <a:effectLst>
            <a:outerShdw blurRad="38100" dist="38100" dir="2700000" algn="tl">
              <a:srgbClr val="C0C0C0"/>
            </a:outerShdw>
          </a:effectLst>
          <a:latin typeface="Arial" charset="0"/>
        </a:defRPr>
      </a:lvl2pPr>
      <a:lvl3pPr algn="ctr" rtl="0" eaLnBrk="1" fontAlgn="base" hangingPunct="1">
        <a:spcBef>
          <a:spcPct val="0"/>
        </a:spcBef>
        <a:spcAft>
          <a:spcPct val="0"/>
        </a:spcAft>
        <a:defRPr sz="3600">
          <a:solidFill>
            <a:srgbClr val="C80000"/>
          </a:solidFill>
          <a:effectLst>
            <a:outerShdw blurRad="38100" dist="38100" dir="2700000" algn="tl">
              <a:srgbClr val="C0C0C0"/>
            </a:outerShdw>
          </a:effectLst>
          <a:latin typeface="Arial" charset="0"/>
        </a:defRPr>
      </a:lvl3pPr>
      <a:lvl4pPr algn="ctr" rtl="0" eaLnBrk="1" fontAlgn="base" hangingPunct="1">
        <a:spcBef>
          <a:spcPct val="0"/>
        </a:spcBef>
        <a:spcAft>
          <a:spcPct val="0"/>
        </a:spcAft>
        <a:defRPr sz="3600">
          <a:solidFill>
            <a:srgbClr val="C80000"/>
          </a:solidFill>
          <a:effectLst>
            <a:outerShdw blurRad="38100" dist="38100" dir="2700000" algn="tl">
              <a:srgbClr val="C0C0C0"/>
            </a:outerShdw>
          </a:effectLst>
          <a:latin typeface="Arial" charset="0"/>
        </a:defRPr>
      </a:lvl4pPr>
      <a:lvl5pPr algn="ctr" rtl="0" eaLnBrk="1" fontAlgn="base" hangingPunct="1">
        <a:spcBef>
          <a:spcPct val="0"/>
        </a:spcBef>
        <a:spcAft>
          <a:spcPct val="0"/>
        </a:spcAft>
        <a:defRPr sz="3600">
          <a:solidFill>
            <a:srgbClr val="C80000"/>
          </a:solidFill>
          <a:effectLst>
            <a:outerShdw blurRad="38100" dist="38100" dir="2700000" algn="tl">
              <a:srgbClr val="C0C0C0"/>
            </a:outerShdw>
          </a:effectLst>
          <a:latin typeface="Arial" charset="0"/>
        </a:defRPr>
      </a:lvl5pPr>
      <a:lvl6pPr marL="457200" algn="ctr" rtl="0" eaLnBrk="1" fontAlgn="base" hangingPunct="1">
        <a:spcBef>
          <a:spcPct val="0"/>
        </a:spcBef>
        <a:spcAft>
          <a:spcPct val="0"/>
        </a:spcAft>
        <a:defRPr sz="3600">
          <a:solidFill>
            <a:srgbClr val="C80000"/>
          </a:solidFill>
          <a:effectLst>
            <a:outerShdw blurRad="38100" dist="38100" dir="2700000" algn="tl">
              <a:srgbClr val="C0C0C0"/>
            </a:outerShdw>
          </a:effectLst>
          <a:latin typeface="Arial" charset="0"/>
        </a:defRPr>
      </a:lvl6pPr>
      <a:lvl7pPr marL="914400" algn="ctr" rtl="0" eaLnBrk="1" fontAlgn="base" hangingPunct="1">
        <a:spcBef>
          <a:spcPct val="0"/>
        </a:spcBef>
        <a:spcAft>
          <a:spcPct val="0"/>
        </a:spcAft>
        <a:defRPr sz="3600">
          <a:solidFill>
            <a:srgbClr val="C80000"/>
          </a:solidFill>
          <a:effectLst>
            <a:outerShdw blurRad="38100" dist="38100" dir="2700000" algn="tl">
              <a:srgbClr val="C0C0C0"/>
            </a:outerShdw>
          </a:effectLst>
          <a:latin typeface="Arial" charset="0"/>
        </a:defRPr>
      </a:lvl7pPr>
      <a:lvl8pPr marL="1371600" algn="ctr" rtl="0" eaLnBrk="1" fontAlgn="base" hangingPunct="1">
        <a:spcBef>
          <a:spcPct val="0"/>
        </a:spcBef>
        <a:spcAft>
          <a:spcPct val="0"/>
        </a:spcAft>
        <a:defRPr sz="3600">
          <a:solidFill>
            <a:srgbClr val="C80000"/>
          </a:solidFill>
          <a:effectLst>
            <a:outerShdw blurRad="38100" dist="38100" dir="2700000" algn="tl">
              <a:srgbClr val="C0C0C0"/>
            </a:outerShdw>
          </a:effectLst>
          <a:latin typeface="Arial" charset="0"/>
        </a:defRPr>
      </a:lvl8pPr>
      <a:lvl9pPr marL="1828800" algn="ctr" rtl="0" eaLnBrk="1" fontAlgn="base" hangingPunct="1">
        <a:spcBef>
          <a:spcPct val="0"/>
        </a:spcBef>
        <a:spcAft>
          <a:spcPct val="0"/>
        </a:spcAft>
        <a:defRPr sz="3600">
          <a:solidFill>
            <a:srgbClr val="C80000"/>
          </a:solidFill>
          <a:effectLst>
            <a:outerShdw blurRad="38100" dist="38100" dir="2700000" algn="tl">
              <a:srgbClr val="C0C0C0"/>
            </a:outerShdw>
          </a:effectLst>
          <a:latin typeface="Arial" charset="0"/>
        </a:defRPr>
      </a:lvl9pPr>
    </p:titleStyle>
    <p:bodyStyle>
      <a:lvl1pPr marL="342900" indent="-342900" algn="l" rtl="0" eaLnBrk="1" fontAlgn="base" hangingPunct="1">
        <a:spcBef>
          <a:spcPct val="20000"/>
        </a:spcBef>
        <a:spcAft>
          <a:spcPct val="0"/>
        </a:spcAft>
        <a:buNone/>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tif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tiff"/><Relationship Id="rId2" Type="http://schemas.openxmlformats.org/officeDocument/2006/relationships/image" Target="../media/image7.tif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tif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Rectangle 8"/>
          <p:cNvSpPr>
            <a:spLocks noGrp="1" noChangeArrowheads="1"/>
          </p:cNvSpPr>
          <p:nvPr>
            <p:ph type="ctrTitle"/>
          </p:nvPr>
        </p:nvSpPr>
        <p:spPr>
          <a:xfrm>
            <a:off x="684213" y="4047207"/>
            <a:ext cx="7988300" cy="1470025"/>
          </a:xfrm>
        </p:spPr>
        <p:txBody>
          <a:bodyPr/>
          <a:lstStyle/>
          <a:p>
            <a:pPr algn="ctr"/>
            <a:r>
              <a:rPr lang="hr-HR" sz="4000" dirty="0" smtClean="0"/>
              <a:t>Rekurzivne procedure</a:t>
            </a:r>
            <a:br>
              <a:rPr lang="hr-HR" sz="4000" dirty="0" smtClean="0"/>
            </a:br>
            <a:endParaRPr lang="hr-HR" sz="4000" dirty="0"/>
          </a:p>
        </p:txBody>
      </p:sp>
      <p:sp>
        <p:nvSpPr>
          <p:cNvPr id="2055" name="Rectangle 7"/>
          <p:cNvSpPr>
            <a:spLocks noGrp="1" noChangeArrowheads="1"/>
          </p:cNvSpPr>
          <p:nvPr>
            <p:ph type="subTitle" idx="1"/>
          </p:nvPr>
        </p:nvSpPr>
        <p:spPr>
          <a:xfrm>
            <a:off x="684213" y="2492375"/>
            <a:ext cx="7991475" cy="1150938"/>
          </a:xfrm>
        </p:spPr>
        <p:txBody>
          <a:bodyPr/>
          <a:lstStyle/>
          <a:p>
            <a:r>
              <a:rPr lang="hr-HR" dirty="0" smtClean="0">
                <a:solidFill>
                  <a:schemeClr val="tx1"/>
                </a:solidFill>
              </a:rPr>
              <a:t>Programski jezik Python</a:t>
            </a:r>
            <a:endParaRPr lang="hr-HR" dirty="0">
              <a:solidFill>
                <a:schemeClr val="tx1"/>
              </a:solidFill>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778098"/>
          </a:xfrm>
        </p:spPr>
        <p:txBody>
          <a:bodyPr/>
          <a:lstStyle/>
          <a:p>
            <a:r>
              <a:rPr lang="hr-HR" dirty="0" smtClean="0"/>
              <a:t>Rješenje:</a:t>
            </a:r>
            <a:endParaRPr lang="hr-HR" dirty="0"/>
          </a:p>
        </p:txBody>
      </p:sp>
      <p:sp>
        <p:nvSpPr>
          <p:cNvPr id="3" name="Rezervirano mjesto sadržaja 2"/>
          <p:cNvSpPr>
            <a:spLocks noGrp="1"/>
          </p:cNvSpPr>
          <p:nvPr>
            <p:ph idx="1"/>
          </p:nvPr>
        </p:nvSpPr>
        <p:spPr/>
        <p:txBody>
          <a:bodyPr/>
          <a:lstStyle/>
          <a:p>
            <a:endParaRPr lang="hr-HR"/>
          </a:p>
        </p:txBody>
      </p:sp>
      <p:sp>
        <p:nvSpPr>
          <p:cNvPr id="38914" name="Tekstni okvir 290"/>
          <p:cNvSpPr txBox="1">
            <a:spLocks/>
          </p:cNvSpPr>
          <p:nvPr/>
        </p:nvSpPr>
        <p:spPr bwMode="auto">
          <a:xfrm>
            <a:off x="467544" y="1052736"/>
            <a:ext cx="8676456" cy="4752528"/>
          </a:xfrm>
          <a:prstGeom prst="rect">
            <a:avLst/>
          </a:prstGeom>
          <a:solidFill>
            <a:srgbClr val="FFFFFF"/>
          </a:solidFill>
          <a:ln w="28575">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from turtle import *</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from random import *</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def boja():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c= randrange(0,256)</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z= randrange(0,256)</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p= randrange(0,256)</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color(c,z,p)</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def spirala(stranica, kut, korak, granica):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if stranica&lt;granica: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boja()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fd(stranica);rt(kut)</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spirala(stranica+korak, kut, korak, granica)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a:t>
            </a:r>
          </a:p>
        </p:txBody>
      </p:sp>
    </p:spTree>
    <p:extLst>
      <p:ext uri="{BB962C8B-B14F-4D97-AF65-F5344CB8AC3E}">
        <p14:creationId xmlns:p14="http://schemas.microsoft.com/office/powerpoint/2010/main" val="27125966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778098"/>
          </a:xfrm>
        </p:spPr>
        <p:txBody>
          <a:bodyPr/>
          <a:lstStyle/>
          <a:p>
            <a:r>
              <a:rPr lang="hr-HR" dirty="0" smtClean="0"/>
              <a:t>Rješenje:</a:t>
            </a:r>
            <a:endParaRPr lang="hr-HR" dirty="0"/>
          </a:p>
        </p:txBody>
      </p:sp>
      <p:sp>
        <p:nvSpPr>
          <p:cNvPr id="38914" name="Tekstni okvir 290"/>
          <p:cNvSpPr txBox="1">
            <a:spLocks/>
          </p:cNvSpPr>
          <p:nvPr/>
        </p:nvSpPr>
        <p:spPr bwMode="auto">
          <a:xfrm>
            <a:off x="467544" y="1988840"/>
            <a:ext cx="8676456" cy="2880320"/>
          </a:xfrm>
          <a:prstGeom prst="rect">
            <a:avLst/>
          </a:prstGeom>
          <a:solidFill>
            <a:srgbClr val="FFFFFF"/>
          </a:solidFill>
          <a:ln w="28575">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title('Spirala')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lt(90);colormode(255);width(3)</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granica=textinput('Maksimalna duljina linije','Crtam \ dok stranica ne postane veća od')</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kut=textinput('Kut','kut=')</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korak=textinput('Povećavanje duljine linije','korak=')</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granica=int(granica); kut=int(kut); korak=int(korak)</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spirala(1, kut, korak, granica)</a:t>
            </a:r>
            <a:endParaRPr kumimoji="0" lang="sr-Latn-CS"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8923555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Vježba 4.</a:t>
            </a:r>
            <a:endParaRPr lang="hr-HR" dirty="0"/>
          </a:p>
        </p:txBody>
      </p:sp>
      <p:sp>
        <p:nvSpPr>
          <p:cNvPr id="3" name="Rezervirano mjesto sadržaja 2"/>
          <p:cNvSpPr>
            <a:spLocks noGrp="1"/>
          </p:cNvSpPr>
          <p:nvPr>
            <p:ph idx="1"/>
          </p:nvPr>
        </p:nvSpPr>
        <p:spPr/>
        <p:txBody>
          <a:bodyPr/>
          <a:lstStyle/>
          <a:p>
            <a:r>
              <a:rPr lang="hr-HR" dirty="0" smtClean="0"/>
              <a:t>Napišite program za crtanje binarnih stabala:</a:t>
            </a:r>
          </a:p>
          <a:p>
            <a:r>
              <a:rPr lang="hr-HR" dirty="0" smtClean="0"/>
              <a:t>  </a:t>
            </a:r>
            <a:endParaRPr lang="hr-HR" dirty="0"/>
          </a:p>
        </p:txBody>
      </p:sp>
      <p:pic>
        <p:nvPicPr>
          <p:cNvPr id="4" name="Slika 3" descr="4710.tif"/>
          <p:cNvPicPr>
            <a:picLocks noChangeAspect="1"/>
          </p:cNvPicPr>
          <p:nvPr/>
        </p:nvPicPr>
        <p:blipFill>
          <a:blip r:embed="rId2" cstate="print"/>
          <a:stretch>
            <a:fillRect/>
          </a:stretch>
        </p:blipFill>
        <p:spPr>
          <a:xfrm>
            <a:off x="959514" y="2001137"/>
            <a:ext cx="5029200" cy="4429125"/>
          </a:xfrm>
          <a:prstGeom prst="rect">
            <a:avLst/>
          </a:prstGeom>
        </p:spPr>
      </p:pic>
    </p:spTree>
    <p:extLst>
      <p:ext uri="{BB962C8B-B14F-4D97-AF65-F5344CB8AC3E}">
        <p14:creationId xmlns:p14="http://schemas.microsoft.com/office/powerpoint/2010/main" val="30203868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3178696" cy="850106"/>
          </a:xfrm>
        </p:spPr>
        <p:txBody>
          <a:bodyPr/>
          <a:lstStyle/>
          <a:p>
            <a:r>
              <a:rPr lang="hr-HR" dirty="0" smtClean="0"/>
              <a:t>Rješenje:</a:t>
            </a:r>
            <a:endParaRPr lang="hr-HR" dirty="0"/>
          </a:p>
        </p:txBody>
      </p:sp>
      <p:sp>
        <p:nvSpPr>
          <p:cNvPr id="39938" name="Tekstni okvir 150"/>
          <p:cNvSpPr txBox="1">
            <a:spLocks noChangeArrowheads="1"/>
          </p:cNvSpPr>
          <p:nvPr/>
        </p:nvSpPr>
        <p:spPr bwMode="auto">
          <a:xfrm>
            <a:off x="395536" y="980728"/>
            <a:ext cx="7488832" cy="5616624"/>
          </a:xfrm>
          <a:prstGeom prst="rect">
            <a:avLst/>
          </a:prstGeom>
          <a:solidFill>
            <a:srgbClr val="FFFFFF"/>
          </a:solidFill>
          <a:ln w="28575">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from turtle import *</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from random import *</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def boja():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c=randrange(0,256)</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z=randrange(0,256)</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p=randrange(0,256)</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color(c,z,p)</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def stablo (a):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if a&gt;4:</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boja()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fd(a);lt(20)</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stablo (a/2)</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rt(40);stablo(a/2)</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lt (20); pu();bk(a);pd()</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title('Stablo');lt(90);colormode(255)</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a=textinput('Stablo','Deblo=');a=int(a)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pu();bk(200);pd();width(4);stablo(a)</a:t>
            </a:r>
            <a:endParaRPr kumimoji="0" lang="sr-Latn-CS"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6768820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Vježba 5.</a:t>
            </a:r>
            <a:endParaRPr lang="hr-HR" dirty="0"/>
          </a:p>
        </p:txBody>
      </p:sp>
      <p:sp>
        <p:nvSpPr>
          <p:cNvPr id="3" name="Rezervirano mjesto sadržaja 2"/>
          <p:cNvSpPr>
            <a:spLocks noGrp="1"/>
          </p:cNvSpPr>
          <p:nvPr>
            <p:ph idx="1"/>
          </p:nvPr>
        </p:nvSpPr>
        <p:spPr>
          <a:xfrm>
            <a:off x="457200" y="1600200"/>
            <a:ext cx="4186808" cy="4525963"/>
          </a:xfrm>
        </p:spPr>
        <p:txBody>
          <a:bodyPr/>
          <a:lstStyle/>
          <a:p>
            <a:r>
              <a:rPr lang="hr-HR" dirty="0" smtClean="0"/>
              <a:t>Napišite program za crtanje ovakvih stabala:</a:t>
            </a:r>
          </a:p>
          <a:p>
            <a:r>
              <a:rPr lang="hr-HR" b="1" dirty="0" smtClean="0"/>
              <a:t>a</a:t>
            </a:r>
            <a:r>
              <a:rPr lang="hr-HR" dirty="0" smtClean="0"/>
              <a:t> - veličina debla</a:t>
            </a:r>
          </a:p>
          <a:p>
            <a:r>
              <a:rPr lang="hr-HR" b="1" dirty="0" smtClean="0"/>
              <a:t>odnos</a:t>
            </a:r>
            <a:r>
              <a:rPr lang="hr-HR" dirty="0" smtClean="0"/>
              <a:t> - broj koji kaže koliki postotak debla će biti glavna grana jedne krošnje</a:t>
            </a:r>
          </a:p>
          <a:p>
            <a:r>
              <a:rPr lang="hr-HR" b="1" dirty="0" smtClean="0"/>
              <a:t>lkut</a:t>
            </a:r>
            <a:r>
              <a:rPr lang="hr-HR" dirty="0" smtClean="0"/>
              <a:t> - kut lijeve krošnje</a:t>
            </a:r>
          </a:p>
          <a:p>
            <a:r>
              <a:rPr lang="hr-HR" b="1" dirty="0" smtClean="0"/>
              <a:t>dkut</a:t>
            </a:r>
            <a:r>
              <a:rPr lang="hr-HR" dirty="0" smtClean="0"/>
              <a:t> - kut desne krošnje</a:t>
            </a:r>
          </a:p>
          <a:p>
            <a:pPr>
              <a:buNone/>
            </a:pPr>
            <a:r>
              <a:rPr lang="hr-HR" dirty="0" smtClean="0"/>
              <a:t>  </a:t>
            </a:r>
            <a:endParaRPr lang="hr-HR" dirty="0"/>
          </a:p>
        </p:txBody>
      </p:sp>
      <p:pic>
        <p:nvPicPr>
          <p:cNvPr id="5" name="Slika 4" descr="4711.tif"/>
          <p:cNvPicPr>
            <a:picLocks noChangeAspect="1"/>
          </p:cNvPicPr>
          <p:nvPr/>
        </p:nvPicPr>
        <p:blipFill>
          <a:blip r:embed="rId2" cstate="print"/>
          <a:stretch>
            <a:fillRect/>
          </a:stretch>
        </p:blipFill>
        <p:spPr>
          <a:xfrm>
            <a:off x="4572000" y="1772816"/>
            <a:ext cx="4152900" cy="3457575"/>
          </a:xfrm>
          <a:prstGeom prst="rect">
            <a:avLst/>
          </a:prstGeom>
        </p:spPr>
      </p:pic>
    </p:spTree>
    <p:extLst>
      <p:ext uri="{BB962C8B-B14F-4D97-AF65-F5344CB8AC3E}">
        <p14:creationId xmlns:p14="http://schemas.microsoft.com/office/powerpoint/2010/main" val="30410357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778098"/>
          </a:xfrm>
        </p:spPr>
        <p:txBody>
          <a:bodyPr/>
          <a:lstStyle/>
          <a:p>
            <a:r>
              <a:rPr lang="hr-HR" dirty="0" smtClean="0"/>
              <a:t>Rješenje: </a:t>
            </a:r>
            <a:endParaRPr lang="hr-HR" dirty="0"/>
          </a:p>
        </p:txBody>
      </p:sp>
      <p:sp>
        <p:nvSpPr>
          <p:cNvPr id="149" name="Tekstni okvir 149"/>
          <p:cNvSpPr txBox="1">
            <a:spLocks noChangeArrowheads="1"/>
          </p:cNvSpPr>
          <p:nvPr/>
        </p:nvSpPr>
        <p:spPr bwMode="auto">
          <a:xfrm>
            <a:off x="467544" y="1052736"/>
            <a:ext cx="7560840" cy="5472608"/>
          </a:xfrm>
          <a:prstGeom prst="rect">
            <a:avLst/>
          </a:prstGeom>
          <a:solidFill>
            <a:srgbClr val="FFFFFF"/>
          </a:solidFill>
          <a:ln w="28575">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from turtle import *</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from random import *</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def boja():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c=randrange(0,256)</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z=randrange(0,256)</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p=randrange(0,256)</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color(c,z,p)</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hr-HR" sz="2000" b="1" i="0" u="none" strike="noStrike" cap="none" normalizeH="0" baseline="0" dirty="0" smtClean="0">
              <a:ln>
                <a:noFill/>
              </a:ln>
              <a:solidFill>
                <a:schemeClr val="tx1"/>
              </a:solidFill>
              <a:effectLst/>
              <a:latin typeface="Courier New" pitchFamily="49"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def stablo (a):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if a&gt;4:</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boja()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fd(a);lt(lkut)</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stablo (a*odnos/100)</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rt(lkut+dkut)</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stablo(a*odnos/100)</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lt (dkut); pu()</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bk(a);pd()</a:t>
            </a:r>
            <a:endParaRPr kumimoji="0" lang="sr-Latn-CS"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484094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Rješenje: </a:t>
            </a:r>
            <a:endParaRPr lang="hr-HR" dirty="0"/>
          </a:p>
        </p:txBody>
      </p:sp>
      <p:sp>
        <p:nvSpPr>
          <p:cNvPr id="156" name="Tekstni okvir 156"/>
          <p:cNvSpPr txBox="1">
            <a:spLocks noChangeArrowheads="1"/>
          </p:cNvSpPr>
          <p:nvPr/>
        </p:nvSpPr>
        <p:spPr bwMode="auto">
          <a:xfrm>
            <a:off x="683568" y="1484784"/>
            <a:ext cx="7920880" cy="3528392"/>
          </a:xfrm>
          <a:prstGeom prst="rect">
            <a:avLst/>
          </a:prstGeom>
          <a:solidFill>
            <a:srgbClr val="FFFFFF"/>
          </a:solidFill>
          <a:ln w="28575">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title('Stablo');lt(90);colormode(255)</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a=textinput('Stablo','Deblo=')</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a=float(a)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odnos=textinput('Stablo','Odnos=')</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odnos=float(odnos)</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dkut=textinput('Stablo','Desni kut=');dkut=int(dkut)</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lkut=textinput('Stablo','Lijevi kut=')</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lkut=int(lkut)</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pu();bk(270);pd();width(2)</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stablo(a)</a:t>
            </a:r>
            <a:endParaRPr kumimoji="0" lang="sr-Latn-CS"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213988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Vježba 6.</a:t>
            </a:r>
            <a:endParaRPr lang="hr-HR" dirty="0"/>
          </a:p>
        </p:txBody>
      </p:sp>
      <p:pic>
        <p:nvPicPr>
          <p:cNvPr id="4" name="Rezervirano mjesto sadržaja 3" descr="4712.tif"/>
          <p:cNvPicPr>
            <a:picLocks noGrp="1" noChangeAspect="1"/>
          </p:cNvPicPr>
          <p:nvPr>
            <p:ph idx="1"/>
          </p:nvPr>
        </p:nvPicPr>
        <p:blipFill>
          <a:blip r:embed="rId2" cstate="print"/>
          <a:stretch>
            <a:fillRect/>
          </a:stretch>
        </p:blipFill>
        <p:spPr>
          <a:xfrm>
            <a:off x="899592" y="1340768"/>
            <a:ext cx="5029200" cy="2533650"/>
          </a:xfrm>
        </p:spPr>
      </p:pic>
      <p:pic>
        <p:nvPicPr>
          <p:cNvPr id="5" name="Slika 4" descr="4713.tif"/>
          <p:cNvPicPr>
            <a:picLocks noChangeAspect="1"/>
          </p:cNvPicPr>
          <p:nvPr/>
        </p:nvPicPr>
        <p:blipFill>
          <a:blip r:embed="rId3" cstate="print"/>
          <a:stretch>
            <a:fillRect/>
          </a:stretch>
        </p:blipFill>
        <p:spPr>
          <a:xfrm>
            <a:off x="6876256" y="1268760"/>
            <a:ext cx="1359371" cy="2592288"/>
          </a:xfrm>
          <a:prstGeom prst="rect">
            <a:avLst/>
          </a:prstGeom>
        </p:spPr>
      </p:pic>
      <p:cxnSp>
        <p:nvCxnSpPr>
          <p:cNvPr id="7" name="Ravni poveznik 6"/>
          <p:cNvCxnSpPr>
            <a:stCxn id="5" idx="2"/>
            <a:endCxn id="5" idx="0"/>
          </p:cNvCxnSpPr>
          <p:nvPr/>
        </p:nvCxnSpPr>
        <p:spPr>
          <a:xfrm flipV="1">
            <a:off x="7555942" y="1268760"/>
            <a:ext cx="0" cy="2592288"/>
          </a:xfrm>
          <a:prstGeom prst="line">
            <a:avLst/>
          </a:prstGeom>
        </p:spPr>
        <p:style>
          <a:lnRef idx="3">
            <a:schemeClr val="accent2"/>
          </a:lnRef>
          <a:fillRef idx="0">
            <a:schemeClr val="accent2"/>
          </a:fillRef>
          <a:effectRef idx="2">
            <a:schemeClr val="accent2"/>
          </a:effectRef>
          <a:fontRef idx="minor">
            <a:schemeClr val="tx1"/>
          </a:fontRef>
        </p:style>
      </p:cxnSp>
      <p:sp>
        <p:nvSpPr>
          <p:cNvPr id="9" name="TekstniOkvir 8"/>
          <p:cNvSpPr txBox="1"/>
          <p:nvPr/>
        </p:nvSpPr>
        <p:spPr>
          <a:xfrm>
            <a:off x="6876256" y="1916832"/>
            <a:ext cx="720080" cy="523220"/>
          </a:xfrm>
          <a:prstGeom prst="rect">
            <a:avLst/>
          </a:prstGeom>
          <a:noFill/>
        </p:spPr>
        <p:txBody>
          <a:bodyPr wrap="square" rtlCol="0">
            <a:spAutoFit/>
          </a:bodyPr>
          <a:lstStyle/>
          <a:p>
            <a:r>
              <a:rPr lang="hr-HR" sz="2800" dirty="0" smtClean="0">
                <a:solidFill>
                  <a:schemeClr val="accent2"/>
                </a:solidFill>
              </a:rPr>
              <a:t>A</a:t>
            </a:r>
            <a:endParaRPr lang="hr-HR" sz="2800" dirty="0">
              <a:solidFill>
                <a:schemeClr val="accent2"/>
              </a:solidFill>
            </a:endParaRPr>
          </a:p>
        </p:txBody>
      </p:sp>
      <p:cxnSp>
        <p:nvCxnSpPr>
          <p:cNvPr id="10" name="Ravni poveznik 9"/>
          <p:cNvCxnSpPr/>
          <p:nvPr/>
        </p:nvCxnSpPr>
        <p:spPr>
          <a:xfrm flipV="1">
            <a:off x="1187624" y="1844824"/>
            <a:ext cx="0" cy="936104"/>
          </a:xfrm>
          <a:prstGeom prst="line">
            <a:avLst/>
          </a:prstGeom>
        </p:spPr>
        <p:style>
          <a:lnRef idx="3">
            <a:schemeClr val="accent2"/>
          </a:lnRef>
          <a:fillRef idx="0">
            <a:schemeClr val="accent2"/>
          </a:fillRef>
          <a:effectRef idx="2">
            <a:schemeClr val="accent2"/>
          </a:effectRef>
          <a:fontRef idx="minor">
            <a:schemeClr val="tx1"/>
          </a:fontRef>
        </p:style>
      </p:cxnSp>
      <p:sp>
        <p:nvSpPr>
          <p:cNvPr id="12" name="TekstniOkvir 11"/>
          <p:cNvSpPr txBox="1"/>
          <p:nvPr/>
        </p:nvSpPr>
        <p:spPr>
          <a:xfrm>
            <a:off x="467544" y="2204864"/>
            <a:ext cx="720080" cy="523220"/>
          </a:xfrm>
          <a:prstGeom prst="rect">
            <a:avLst/>
          </a:prstGeom>
          <a:noFill/>
        </p:spPr>
        <p:txBody>
          <a:bodyPr wrap="square" rtlCol="0">
            <a:spAutoFit/>
          </a:bodyPr>
          <a:lstStyle/>
          <a:p>
            <a:r>
              <a:rPr lang="hr-HR" sz="2800" dirty="0" smtClean="0">
                <a:solidFill>
                  <a:schemeClr val="accent2"/>
                </a:solidFill>
              </a:rPr>
              <a:t>A</a:t>
            </a:r>
            <a:endParaRPr lang="hr-HR" sz="2800" dirty="0">
              <a:solidFill>
                <a:schemeClr val="accent2"/>
              </a:solidFill>
            </a:endParaRPr>
          </a:p>
        </p:txBody>
      </p:sp>
      <p:cxnSp>
        <p:nvCxnSpPr>
          <p:cNvPr id="13" name="Ravni poveznik 12"/>
          <p:cNvCxnSpPr/>
          <p:nvPr/>
        </p:nvCxnSpPr>
        <p:spPr>
          <a:xfrm flipV="1">
            <a:off x="2627784" y="1942232"/>
            <a:ext cx="0" cy="936104"/>
          </a:xfrm>
          <a:prstGeom prst="line">
            <a:avLst/>
          </a:prstGeom>
        </p:spPr>
        <p:style>
          <a:lnRef idx="3">
            <a:schemeClr val="accent2"/>
          </a:lnRef>
          <a:fillRef idx="0">
            <a:schemeClr val="accent2"/>
          </a:fillRef>
          <a:effectRef idx="2">
            <a:schemeClr val="accent2"/>
          </a:effectRef>
          <a:fontRef idx="minor">
            <a:schemeClr val="tx1"/>
          </a:fontRef>
        </p:style>
      </p:cxnSp>
      <p:cxnSp>
        <p:nvCxnSpPr>
          <p:cNvPr id="15" name="Ravni poveznik 14"/>
          <p:cNvCxnSpPr/>
          <p:nvPr/>
        </p:nvCxnSpPr>
        <p:spPr>
          <a:xfrm rot="16200000" flipV="1">
            <a:off x="3095836" y="1482688"/>
            <a:ext cx="0" cy="936104"/>
          </a:xfrm>
          <a:prstGeom prst="line">
            <a:avLst/>
          </a:prstGeom>
        </p:spPr>
        <p:style>
          <a:lnRef idx="3">
            <a:schemeClr val="accent2"/>
          </a:lnRef>
          <a:fillRef idx="0">
            <a:schemeClr val="accent2"/>
          </a:fillRef>
          <a:effectRef idx="2">
            <a:schemeClr val="accent2"/>
          </a:effectRef>
          <a:fontRef idx="minor">
            <a:schemeClr val="tx1"/>
          </a:fontRef>
        </p:style>
      </p:cxnSp>
      <p:cxnSp>
        <p:nvCxnSpPr>
          <p:cNvPr id="16" name="Ravni poveznik 15"/>
          <p:cNvCxnSpPr/>
          <p:nvPr/>
        </p:nvCxnSpPr>
        <p:spPr>
          <a:xfrm flipV="1">
            <a:off x="3563888" y="1963440"/>
            <a:ext cx="0" cy="936104"/>
          </a:xfrm>
          <a:prstGeom prst="line">
            <a:avLst/>
          </a:prstGeom>
        </p:spPr>
        <p:style>
          <a:lnRef idx="3">
            <a:schemeClr val="accent2"/>
          </a:lnRef>
          <a:fillRef idx="0">
            <a:schemeClr val="accent2"/>
          </a:fillRef>
          <a:effectRef idx="2">
            <a:schemeClr val="accent2"/>
          </a:effectRef>
          <a:fontRef idx="minor">
            <a:schemeClr val="tx1"/>
          </a:fontRef>
        </p:style>
      </p:cxnSp>
      <p:cxnSp>
        <p:nvCxnSpPr>
          <p:cNvPr id="17" name="Ravni poveznik 16"/>
          <p:cNvCxnSpPr/>
          <p:nvPr/>
        </p:nvCxnSpPr>
        <p:spPr>
          <a:xfrm rot="16200000" flipV="1">
            <a:off x="3095836" y="2456892"/>
            <a:ext cx="0" cy="936104"/>
          </a:xfrm>
          <a:prstGeom prst="line">
            <a:avLst/>
          </a:prstGeom>
        </p:spPr>
        <p:style>
          <a:lnRef idx="3">
            <a:schemeClr val="accent2"/>
          </a:lnRef>
          <a:fillRef idx="0">
            <a:schemeClr val="accent2"/>
          </a:fillRef>
          <a:effectRef idx="2">
            <a:schemeClr val="accent2"/>
          </a:effectRef>
          <a:fontRef idx="minor">
            <a:schemeClr val="tx1"/>
          </a:fontRef>
        </p:style>
      </p:cxnSp>
      <p:cxnSp>
        <p:nvCxnSpPr>
          <p:cNvPr id="19" name="Ravni poveznik 18"/>
          <p:cNvCxnSpPr/>
          <p:nvPr/>
        </p:nvCxnSpPr>
        <p:spPr>
          <a:xfrm>
            <a:off x="6956215" y="3084862"/>
            <a:ext cx="576064" cy="0"/>
          </a:xfrm>
          <a:prstGeom prst="line">
            <a:avLst/>
          </a:prstGeom>
          <a:ln>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20" name="Ravni poveznik 19"/>
          <p:cNvCxnSpPr/>
          <p:nvPr/>
        </p:nvCxnSpPr>
        <p:spPr>
          <a:xfrm>
            <a:off x="7572483" y="1908881"/>
            <a:ext cx="576064" cy="0"/>
          </a:xfrm>
          <a:prstGeom prst="line">
            <a:avLst/>
          </a:prstGeom>
          <a:ln>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21" name="Ravni poveznik 20"/>
          <p:cNvCxnSpPr/>
          <p:nvPr/>
        </p:nvCxnSpPr>
        <p:spPr>
          <a:xfrm rot="5400000">
            <a:off x="7268100" y="3372894"/>
            <a:ext cx="576064" cy="0"/>
          </a:xfrm>
          <a:prstGeom prst="line">
            <a:avLst/>
          </a:prstGeom>
          <a:ln>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22" name="Ravni poveznik 21"/>
          <p:cNvCxnSpPr/>
          <p:nvPr/>
        </p:nvCxnSpPr>
        <p:spPr>
          <a:xfrm rot="5400000">
            <a:off x="6660232" y="2780928"/>
            <a:ext cx="576064" cy="0"/>
          </a:xfrm>
          <a:prstGeom prst="line">
            <a:avLst/>
          </a:prstGeom>
          <a:ln>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23" name="Ravni poveznik 22"/>
          <p:cNvCxnSpPr/>
          <p:nvPr/>
        </p:nvCxnSpPr>
        <p:spPr>
          <a:xfrm rot="5400000">
            <a:off x="7868466" y="2204864"/>
            <a:ext cx="576064" cy="0"/>
          </a:xfrm>
          <a:prstGeom prst="line">
            <a:avLst/>
          </a:prstGeom>
          <a:ln>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24" name="Ravni poveznik 23"/>
          <p:cNvCxnSpPr/>
          <p:nvPr/>
        </p:nvCxnSpPr>
        <p:spPr>
          <a:xfrm rot="5400000">
            <a:off x="7254302" y="1628800"/>
            <a:ext cx="576064" cy="0"/>
          </a:xfrm>
          <a:prstGeom prst="line">
            <a:avLst/>
          </a:prstGeom>
          <a:ln>
            <a:solidFill>
              <a:srgbClr val="C00000"/>
            </a:solidFill>
          </a:ln>
        </p:spPr>
        <p:style>
          <a:lnRef idx="3">
            <a:schemeClr val="accent2"/>
          </a:lnRef>
          <a:fillRef idx="0">
            <a:schemeClr val="accent2"/>
          </a:fillRef>
          <a:effectRef idx="2">
            <a:schemeClr val="accent2"/>
          </a:effectRef>
          <a:fontRef idx="minor">
            <a:schemeClr val="tx1"/>
          </a:fontRef>
        </p:style>
      </p:cxnSp>
      <p:sp>
        <p:nvSpPr>
          <p:cNvPr id="29" name="TekstniOkvir 28"/>
          <p:cNvSpPr txBox="1"/>
          <p:nvPr/>
        </p:nvSpPr>
        <p:spPr>
          <a:xfrm>
            <a:off x="6732240" y="3140968"/>
            <a:ext cx="720080" cy="523220"/>
          </a:xfrm>
          <a:prstGeom prst="rect">
            <a:avLst/>
          </a:prstGeom>
          <a:noFill/>
        </p:spPr>
        <p:txBody>
          <a:bodyPr wrap="square" rtlCol="0">
            <a:spAutoFit/>
          </a:bodyPr>
          <a:lstStyle/>
          <a:p>
            <a:r>
              <a:rPr lang="hr-HR" sz="2800" dirty="0" smtClean="0">
                <a:solidFill>
                  <a:srgbClr val="A40000"/>
                </a:solidFill>
              </a:rPr>
              <a:t>A/4</a:t>
            </a:r>
            <a:endParaRPr lang="hr-HR" sz="2800" dirty="0">
              <a:solidFill>
                <a:srgbClr val="A40000"/>
              </a:solidFill>
            </a:endParaRPr>
          </a:p>
        </p:txBody>
      </p:sp>
      <p:cxnSp>
        <p:nvCxnSpPr>
          <p:cNvPr id="26" name="Ravni poveznik 25"/>
          <p:cNvCxnSpPr/>
          <p:nvPr/>
        </p:nvCxnSpPr>
        <p:spPr>
          <a:xfrm>
            <a:off x="6948264" y="2492896"/>
            <a:ext cx="648072" cy="0"/>
          </a:xfrm>
          <a:prstGeom prst="line">
            <a:avLst/>
          </a:prstGeom>
          <a:ln>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32" name="Ravni poveznik 31"/>
          <p:cNvCxnSpPr/>
          <p:nvPr/>
        </p:nvCxnSpPr>
        <p:spPr>
          <a:xfrm flipV="1">
            <a:off x="7524328" y="2489230"/>
            <a:ext cx="648072" cy="3666"/>
          </a:xfrm>
          <a:prstGeom prst="line">
            <a:avLst/>
          </a:prstGeom>
          <a:ln>
            <a:solidFill>
              <a:srgbClr val="C0000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991979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9"/>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7"/>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12" grpId="0"/>
      <p:bldP spid="2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p:txBody>
          <a:bodyPr/>
          <a:lstStyle/>
          <a:p>
            <a:endParaRPr lang="hr-HR"/>
          </a:p>
        </p:txBody>
      </p:sp>
      <p:sp>
        <p:nvSpPr>
          <p:cNvPr id="4" name="Tekstni okvir 146"/>
          <p:cNvSpPr txBox="1">
            <a:spLocks noChangeArrowheads="1"/>
          </p:cNvSpPr>
          <p:nvPr/>
        </p:nvSpPr>
        <p:spPr bwMode="auto">
          <a:xfrm>
            <a:off x="467545" y="260648"/>
            <a:ext cx="7272808" cy="5976664"/>
          </a:xfrm>
          <a:prstGeom prst="rect">
            <a:avLst/>
          </a:prstGeom>
          <a:solidFill>
            <a:srgbClr val="FFFFFF"/>
          </a:solidFill>
          <a:ln w="28575">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2000" b="1" i="0" u="none" strike="noStrike" cap="none" normalizeH="0" baseline="0" smtClean="0">
                <a:ln>
                  <a:noFill/>
                </a:ln>
                <a:solidFill>
                  <a:schemeClr val="tx1"/>
                </a:solidFill>
                <a:effectLst/>
                <a:latin typeface="Courier New" pitchFamily="49" charset="0"/>
                <a:cs typeface="Arial" pitchFamily="34" charset="0"/>
              </a:rPr>
              <a:t>from turtle import*</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2000" b="1" i="0" u="none" strike="noStrike" cap="none" normalizeH="0" baseline="0" smtClean="0">
                <a:ln>
                  <a:noFill/>
                </a:ln>
                <a:solidFill>
                  <a:schemeClr val="tx1"/>
                </a:solidFill>
                <a:effectLst/>
                <a:latin typeface="Courier New" pitchFamily="49" charset="0"/>
                <a:cs typeface="Arial" pitchFamily="34" charset="0"/>
              </a:rPr>
              <a:t>def stranica(n,a):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2000" b="1" i="0" u="none" strike="noStrike" cap="none" normalizeH="0" baseline="0" smtClean="0">
                <a:ln>
                  <a:noFill/>
                </a:ln>
                <a:solidFill>
                  <a:schemeClr val="tx1"/>
                </a:solidFill>
                <a:effectLst/>
                <a:latin typeface="Courier New" pitchFamily="49" charset="0"/>
                <a:cs typeface="Arial" pitchFamily="34" charset="0"/>
              </a:rPr>
              <a:t>    if n==0:</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2000" b="1" i="0" u="none" strike="noStrike" cap="none" normalizeH="0" baseline="0" smtClean="0">
                <a:ln>
                  <a:noFill/>
                </a:ln>
                <a:solidFill>
                  <a:schemeClr val="tx1"/>
                </a:solidFill>
                <a:effectLst/>
                <a:latin typeface="Courier New" pitchFamily="49" charset="0"/>
                <a:cs typeface="Arial" pitchFamily="34" charset="0"/>
              </a:rPr>
              <a:t>        fd(a)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2000" b="1" i="0" u="none" strike="noStrike" cap="none" normalizeH="0" baseline="0" smtClean="0">
                <a:ln>
                  <a:noFill/>
                </a:ln>
                <a:solidFill>
                  <a:schemeClr val="tx1"/>
                </a:solidFill>
                <a:effectLst/>
                <a:latin typeface="Courier New" pitchFamily="49" charset="0"/>
                <a:cs typeface="Arial" pitchFamily="34" charset="0"/>
              </a:rPr>
              <a:t>    else:</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2000" b="1" i="0" u="none" strike="noStrike" cap="none" normalizeH="0" baseline="0" smtClean="0">
                <a:ln>
                  <a:noFill/>
                </a:ln>
                <a:solidFill>
                  <a:schemeClr val="tx1"/>
                </a:solidFill>
                <a:effectLst/>
                <a:latin typeface="Courier New" pitchFamily="49" charset="0"/>
                <a:cs typeface="Arial" pitchFamily="34" charset="0"/>
              </a:rPr>
              <a:t>        stranica(n-1,a/4);lt(90)</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2000" b="1" i="0" u="none" strike="noStrike" cap="none" normalizeH="0" baseline="0" smtClean="0">
                <a:ln>
                  <a:noFill/>
                </a:ln>
                <a:solidFill>
                  <a:schemeClr val="tx1"/>
                </a:solidFill>
                <a:effectLst/>
                <a:latin typeface="Courier New" pitchFamily="49" charset="0"/>
                <a:cs typeface="Arial" pitchFamily="34" charset="0"/>
              </a:rPr>
              <a:t>        stranica(n-1,a/4);rt(90)</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2000" b="1" i="0" u="none" strike="noStrike" cap="none" normalizeH="0" baseline="0" smtClean="0">
                <a:ln>
                  <a:noFill/>
                </a:ln>
                <a:solidFill>
                  <a:schemeClr val="tx1"/>
                </a:solidFill>
                <a:effectLst/>
                <a:latin typeface="Courier New" pitchFamily="49" charset="0"/>
                <a:cs typeface="Arial" pitchFamily="34" charset="0"/>
              </a:rPr>
              <a:t>        stranica(n-1,a/4);rt(90)</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2000" b="1" i="0" u="none" strike="noStrike" cap="none" normalizeH="0" baseline="0" smtClean="0">
                <a:ln>
                  <a:noFill/>
                </a:ln>
                <a:solidFill>
                  <a:schemeClr val="tx1"/>
                </a:solidFill>
                <a:effectLst/>
                <a:latin typeface="Courier New" pitchFamily="49" charset="0"/>
                <a:cs typeface="Arial" pitchFamily="34" charset="0"/>
              </a:rPr>
              <a:t>        stranica(n-1,a/4)</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2000" b="1" i="0" u="none" strike="noStrike" cap="none" normalizeH="0" baseline="0" smtClean="0">
                <a:ln>
                  <a:noFill/>
                </a:ln>
                <a:solidFill>
                  <a:schemeClr val="tx1"/>
                </a:solidFill>
                <a:effectLst/>
                <a:latin typeface="Courier New" pitchFamily="49" charset="0"/>
                <a:cs typeface="Arial" pitchFamily="34" charset="0"/>
              </a:rPr>
              <a:t>        stranica(n-1,a/4);lt(90)</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2000" b="1" i="0" u="none" strike="noStrike" cap="none" normalizeH="0" baseline="0" smtClean="0">
                <a:ln>
                  <a:noFill/>
                </a:ln>
                <a:solidFill>
                  <a:schemeClr val="tx1"/>
                </a:solidFill>
                <a:effectLst/>
                <a:latin typeface="Courier New" pitchFamily="49" charset="0"/>
                <a:cs typeface="Arial" pitchFamily="34" charset="0"/>
              </a:rPr>
              <a:t>        stranica(n-1,a/4);lt(90)</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2000" b="1" i="0" u="none" strike="noStrike" cap="none" normalizeH="0" baseline="0" smtClean="0">
                <a:ln>
                  <a:noFill/>
                </a:ln>
                <a:solidFill>
                  <a:schemeClr val="tx1"/>
                </a:solidFill>
                <a:effectLst/>
                <a:latin typeface="Courier New" pitchFamily="49" charset="0"/>
                <a:cs typeface="Arial" pitchFamily="34" charset="0"/>
              </a:rPr>
              <a:t>        stranica(n-1,a/4);rt(90)</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2000" b="1" i="0" u="none" strike="noStrike" cap="none" normalizeH="0" baseline="0" smtClean="0">
                <a:ln>
                  <a:noFill/>
                </a:ln>
                <a:solidFill>
                  <a:schemeClr val="tx1"/>
                </a:solidFill>
                <a:effectLst/>
                <a:latin typeface="Courier New" pitchFamily="49" charset="0"/>
                <a:cs typeface="Arial" pitchFamily="34" charset="0"/>
              </a:rPr>
              <a:t>        stranica(n-1,a/4)</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hr-HR" altLang="sr-Latn-RS" sz="2000" b="1" i="0" u="none" strike="noStrike" cap="none" normalizeH="0" baseline="0" smtClean="0">
              <a:ln>
                <a:noFill/>
              </a:ln>
              <a:solidFill>
                <a:schemeClr val="tx1"/>
              </a:solidFill>
              <a:effectLst/>
              <a:latin typeface="Courier New" pitchFamily="49"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2000" b="1" i="0" u="none" strike="noStrike" cap="none" normalizeH="0" baseline="0" smtClean="0">
                <a:ln>
                  <a:noFill/>
                </a:ln>
                <a:solidFill>
                  <a:schemeClr val="tx1"/>
                </a:solidFill>
                <a:effectLst/>
                <a:latin typeface="Courier New" pitchFamily="49" charset="0"/>
                <a:cs typeface="Arial" pitchFamily="34" charset="0"/>
              </a:rPr>
              <a:t>lt(90); title ('Fraktal')</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2000" b="1" i="0" u="none" strike="noStrike" cap="none" normalizeH="0" baseline="0" smtClean="0">
                <a:ln>
                  <a:noFill/>
                </a:ln>
                <a:solidFill>
                  <a:schemeClr val="tx1"/>
                </a:solidFill>
                <a:effectLst/>
                <a:latin typeface="Courier New" pitchFamily="49" charset="0"/>
                <a:cs typeface="Arial" pitchFamily="34" charset="0"/>
              </a:rPr>
              <a:t>a=textinput('Veličina','a=');a=int(a)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2000" b="1" i="0" u="none" strike="noStrike" cap="none" normalizeH="0" baseline="0" smtClean="0">
                <a:ln>
                  <a:noFill/>
                </a:ln>
                <a:solidFill>
                  <a:schemeClr val="tx1"/>
                </a:solidFill>
                <a:effectLst/>
                <a:latin typeface="Courier New" pitchFamily="49" charset="0"/>
                <a:cs typeface="Arial" pitchFamily="34" charset="0"/>
              </a:rPr>
              <a:t>n=textinput('Dubina rekurzije','n=');n=int(n)</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2000" b="1" i="0" u="none" strike="noStrike" cap="none" normalizeH="0" baseline="0" smtClean="0">
                <a:ln>
                  <a:noFill/>
                </a:ln>
                <a:solidFill>
                  <a:schemeClr val="tx1"/>
                </a:solidFill>
                <a:effectLst/>
                <a:latin typeface="Courier New" pitchFamily="49" charset="0"/>
                <a:cs typeface="Arial" pitchFamily="34" charset="0"/>
              </a:rPr>
              <a:t>for k in range(4):</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2000" b="1" i="0" u="none" strike="noStrike" cap="none" normalizeH="0" baseline="0" smtClean="0">
                <a:ln>
                  <a:noFill/>
                </a:ln>
                <a:solidFill>
                  <a:schemeClr val="tx1"/>
                </a:solidFill>
                <a:effectLst/>
                <a:latin typeface="Courier New" pitchFamily="49" charset="0"/>
                <a:cs typeface="Arial" pitchFamily="34" charset="0"/>
              </a:rPr>
              <a:t>    stranica(n,a);rt(90)</a:t>
            </a:r>
            <a:endParaRPr kumimoji="0" lang="sr-Latn-RS" altLang="sr-Latn-RS" sz="2000" b="0" i="0" u="none" strike="noStrike" cap="none" normalizeH="0" baseline="0" smtClean="0">
              <a:ln>
                <a:noFill/>
              </a:ln>
              <a:solidFill>
                <a:schemeClr val="tx1"/>
              </a:solidFill>
              <a:effectLst/>
              <a:latin typeface="Arial" pitchFamily="34" charset="0"/>
              <a:cs typeface="Arial" pitchFamily="34" charset="0"/>
            </a:endParaRPr>
          </a:p>
        </p:txBody>
      </p:sp>
      <p:sp>
        <p:nvSpPr>
          <p:cNvPr id="2" name="Naslov 1"/>
          <p:cNvSpPr>
            <a:spLocks noGrp="1"/>
          </p:cNvSpPr>
          <p:nvPr>
            <p:ph type="title"/>
          </p:nvPr>
        </p:nvSpPr>
        <p:spPr>
          <a:xfrm>
            <a:off x="6012160" y="274638"/>
            <a:ext cx="2674640" cy="1143000"/>
          </a:xfrm>
        </p:spPr>
        <p:txBody>
          <a:bodyPr/>
          <a:lstStyle/>
          <a:p>
            <a:r>
              <a:rPr lang="hr-HR" dirty="0" smtClean="0"/>
              <a:t>Rješenje:</a:t>
            </a:r>
            <a:endParaRPr lang="hr-HR" dirty="0"/>
          </a:p>
        </p:txBody>
      </p:sp>
    </p:spTree>
    <p:extLst>
      <p:ext uri="{BB962C8B-B14F-4D97-AF65-F5344CB8AC3E}">
        <p14:creationId xmlns:p14="http://schemas.microsoft.com/office/powerpoint/2010/main" val="38626659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Vježba 7. Peterokutna pahulja</a:t>
            </a:r>
            <a:endParaRPr lang="hr-HR" dirty="0"/>
          </a:p>
        </p:txBody>
      </p:sp>
      <p:sp>
        <p:nvSpPr>
          <p:cNvPr id="3" name="Rezervirano mjesto sadržaja 2"/>
          <p:cNvSpPr>
            <a:spLocks noGrp="1"/>
          </p:cNvSpPr>
          <p:nvPr>
            <p:ph idx="1"/>
          </p:nvPr>
        </p:nvSpPr>
        <p:spPr>
          <a:xfrm>
            <a:off x="457200" y="1600200"/>
            <a:ext cx="3682752" cy="4525963"/>
          </a:xfrm>
        </p:spPr>
        <p:txBody>
          <a:bodyPr/>
          <a:lstStyle/>
          <a:p>
            <a:r>
              <a:rPr lang="hr-HR" dirty="0" smtClean="0"/>
              <a:t>Svaki peterokut može se podijeliti na šest sukladnih manjih peterokuta kojima je stranica 2.62 puta kraća od stranice zadanog peterokuta. Taj postupak ponovimo i na dobivenim peterokutima. Time smo odredili peterokutnu pahulju.</a:t>
            </a:r>
          </a:p>
          <a:p>
            <a:endParaRPr lang="hr-HR" dirty="0"/>
          </a:p>
        </p:txBody>
      </p:sp>
      <p:pic>
        <p:nvPicPr>
          <p:cNvPr id="4" name="Slika 3" descr="4714.tif"/>
          <p:cNvPicPr>
            <a:picLocks noChangeAspect="1"/>
          </p:cNvPicPr>
          <p:nvPr/>
        </p:nvPicPr>
        <p:blipFill>
          <a:blip r:embed="rId2" cstate="print"/>
          <a:stretch>
            <a:fillRect/>
          </a:stretch>
        </p:blipFill>
        <p:spPr>
          <a:xfrm>
            <a:off x="4114800" y="1340768"/>
            <a:ext cx="5029200" cy="4848225"/>
          </a:xfrm>
          <a:prstGeom prst="rect">
            <a:avLst/>
          </a:prstGeom>
        </p:spPr>
      </p:pic>
    </p:spTree>
    <p:extLst>
      <p:ext uri="{BB962C8B-B14F-4D97-AF65-F5344CB8AC3E}">
        <p14:creationId xmlns:p14="http://schemas.microsoft.com/office/powerpoint/2010/main" val="12683495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980728"/>
            <a:ext cx="8748464" cy="864096"/>
          </a:xfrm>
        </p:spPr>
        <p:txBody>
          <a:bodyPr/>
          <a:lstStyle/>
          <a:p>
            <a:pPr algn="ctr"/>
            <a:r>
              <a:rPr lang="hr-HR" sz="4800" b="1" dirty="0" smtClean="0"/>
              <a:t>Što je rekurzija </a:t>
            </a:r>
            <a:br>
              <a:rPr lang="hr-HR" sz="4800" b="1" dirty="0" smtClean="0"/>
            </a:br>
            <a:r>
              <a:rPr lang="hr-HR" sz="4800" b="1" dirty="0" smtClean="0"/>
              <a:t>(rekurzivni potprogram)?</a:t>
            </a:r>
            <a:endParaRPr lang="hr-HR" sz="4800" b="1" dirty="0"/>
          </a:p>
        </p:txBody>
      </p:sp>
      <p:pic>
        <p:nvPicPr>
          <p:cNvPr id="4" name="Rezervirano mjesto sadržaja 3"/>
          <p:cNvPicPr>
            <a:picLocks noGrp="1" noChangeAspect="1"/>
          </p:cNvPicPr>
          <p:nvPr>
            <p:ph idx="1"/>
          </p:nvPr>
        </p:nvPicPr>
        <p:blipFill rotWithShape="1">
          <a:blip r:embed="rId2"/>
          <a:srcRect l="8001" t="32529" r="31625" b="30120"/>
          <a:stretch/>
        </p:blipFill>
        <p:spPr>
          <a:xfrm>
            <a:off x="-108520" y="2276872"/>
            <a:ext cx="9360529" cy="3255839"/>
          </a:xfrm>
          <a:prstGeom prst="rect">
            <a:avLst/>
          </a:prstGeom>
        </p:spPr>
      </p:pic>
    </p:spTree>
    <p:extLst>
      <p:ext uri="{BB962C8B-B14F-4D97-AF65-F5344CB8AC3E}">
        <p14:creationId xmlns:p14="http://schemas.microsoft.com/office/powerpoint/2010/main" val="25628681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pic>
        <p:nvPicPr>
          <p:cNvPr id="4" name="Slika 3" descr="4715.tif"/>
          <p:cNvPicPr>
            <a:picLocks noChangeAspect="1"/>
          </p:cNvPicPr>
          <p:nvPr/>
        </p:nvPicPr>
        <p:blipFill>
          <a:blip r:embed="rId2" cstate="print"/>
          <a:stretch>
            <a:fillRect/>
          </a:stretch>
        </p:blipFill>
        <p:spPr>
          <a:xfrm>
            <a:off x="1979712" y="1556792"/>
            <a:ext cx="4464496" cy="4365724"/>
          </a:xfrm>
          <a:prstGeom prst="rect">
            <a:avLst/>
          </a:prstGeom>
        </p:spPr>
      </p:pic>
      <p:pic>
        <p:nvPicPr>
          <p:cNvPr id="5" name="Rezervirano mjesto sadržaja 4" descr="Python korni.bmp"/>
          <p:cNvPicPr>
            <a:picLocks noGrp="1" noChangeAspect="1"/>
          </p:cNvPicPr>
          <p:nvPr>
            <p:ph idx="1"/>
          </p:nvPr>
        </p:nvPicPr>
        <p:blipFill>
          <a:blip r:embed="rId3" cstate="print"/>
          <a:stretch>
            <a:fillRect/>
          </a:stretch>
        </p:blipFill>
        <p:spPr>
          <a:xfrm>
            <a:off x="1907704" y="4653136"/>
            <a:ext cx="388044" cy="388044"/>
          </a:xfrm>
        </p:spPr>
      </p:pic>
      <p:pic>
        <p:nvPicPr>
          <p:cNvPr id="6" name="Rezervirano mjesto sadržaja 4" descr="Python korni.bmp"/>
          <p:cNvPicPr>
            <a:picLocks noChangeAspect="1"/>
          </p:cNvPicPr>
          <p:nvPr/>
        </p:nvPicPr>
        <p:blipFill>
          <a:blip r:embed="rId3" cstate="print"/>
          <a:stretch>
            <a:fillRect/>
          </a:stretch>
        </p:blipFill>
        <p:spPr bwMode="auto">
          <a:xfrm>
            <a:off x="4427984" y="4005064"/>
            <a:ext cx="388044" cy="388044"/>
          </a:xfrm>
          <a:prstGeom prst="rect">
            <a:avLst/>
          </a:prstGeom>
          <a:noFill/>
          <a:ln w="9525">
            <a:noFill/>
            <a:miter lim="800000"/>
            <a:headEnd/>
            <a:tailEnd/>
          </a:ln>
        </p:spPr>
      </p:pic>
    </p:spTree>
    <p:extLst>
      <p:ext uri="{BB962C8B-B14F-4D97-AF65-F5344CB8AC3E}">
        <p14:creationId xmlns:p14="http://schemas.microsoft.com/office/powerpoint/2010/main" val="28666148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Rješenje:</a:t>
            </a:r>
            <a:endParaRPr lang="hr-HR" dirty="0"/>
          </a:p>
        </p:txBody>
      </p:sp>
      <p:sp>
        <p:nvSpPr>
          <p:cNvPr id="136" name="Tekstni okvir 136"/>
          <p:cNvSpPr txBox="1">
            <a:spLocks noChangeArrowheads="1"/>
          </p:cNvSpPr>
          <p:nvPr/>
        </p:nvSpPr>
        <p:spPr bwMode="auto">
          <a:xfrm>
            <a:off x="611560" y="1700808"/>
            <a:ext cx="3672408" cy="4320480"/>
          </a:xfrm>
          <a:prstGeom prst="rect">
            <a:avLst/>
          </a:prstGeom>
          <a:noFill/>
          <a:ln w="28575">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from turtle import *</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from random import *</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def boja():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c=randrange(0,256)</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z=randrange(0,256)</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p=randrange(0,256)</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color(c,z,p)</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def peterokut(a):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boja()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begin_fill()</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for k in range(5):</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fd(a);rt(72)</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end_fill()</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a:t>
            </a:r>
            <a:endParaRPr kumimoji="0" lang="sr-Latn-CS"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5298898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634082"/>
          </a:xfrm>
        </p:spPr>
        <p:txBody>
          <a:bodyPr/>
          <a:lstStyle/>
          <a:p>
            <a:r>
              <a:rPr lang="hr-HR" dirty="0" smtClean="0"/>
              <a:t>Rješenje:</a:t>
            </a:r>
            <a:endParaRPr lang="hr-HR" dirty="0"/>
          </a:p>
        </p:txBody>
      </p:sp>
      <p:sp>
        <p:nvSpPr>
          <p:cNvPr id="33" name="Tekstni okvir 33"/>
          <p:cNvSpPr txBox="1">
            <a:spLocks noChangeArrowheads="1"/>
          </p:cNvSpPr>
          <p:nvPr/>
        </p:nvSpPr>
        <p:spPr bwMode="auto">
          <a:xfrm>
            <a:off x="467544" y="980728"/>
            <a:ext cx="8676456" cy="5877272"/>
          </a:xfrm>
          <a:prstGeom prst="rect">
            <a:avLst/>
          </a:prstGeom>
          <a:noFill/>
          <a:ln w="28575">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def pahulja(n,a):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if n==0:</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peterokut(a)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else:</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pu(); rt(108);fd (a/2.62);lt(72)</a:t>
            </a:r>
          </a:p>
          <a:p>
            <a:pPr marL="0" marR="0" lvl="0" indent="0" algn="l" defTabSz="914400" rtl="0" eaLnBrk="1" fontAlgn="base" latinLnBrk="0" hangingPunct="1">
              <a:lnSpc>
                <a:spcPct val="100000"/>
              </a:lnSpc>
              <a:spcBef>
                <a:spcPct val="0"/>
              </a:spcBef>
              <a:spcAft>
                <a:spcPct val="0"/>
              </a:spcAft>
              <a:buClrTx/>
              <a:buSzTx/>
              <a:buFontTx/>
              <a:buNone/>
              <a:tabLst/>
            </a:pPr>
            <a:r>
              <a:rPr lang="hr-HR" sz="2000" b="1" dirty="0" smtClean="0">
                <a:latin typeface="Courier New" pitchFamily="49" charset="0"/>
                <a:cs typeface="Arial" pitchFamily="34" charset="0"/>
              </a:rPr>
              <a:t>        </a:t>
            </a:r>
            <a:r>
              <a:rPr kumimoji="0" lang="hr-HR" sz="2000" b="1" i="0" u="none" strike="noStrike" cap="none" normalizeH="0" baseline="0" dirty="0" smtClean="0">
                <a:ln>
                  <a:noFill/>
                </a:ln>
                <a:solidFill>
                  <a:schemeClr val="tx1"/>
                </a:solidFill>
                <a:effectLst/>
                <a:latin typeface="Courier New" pitchFamily="49" charset="0"/>
                <a:cs typeface="Arial" pitchFamily="34" charset="0"/>
              </a:rPr>
              <a:t>fd (a/2.62);rt(36)</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fd (a/2.62);lt(72);pd()</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for k in range(5):</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pahulja(n-1, a/2.62);fd(a/2.62);lt(72)</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rt(180);bk(a/2.62)</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pahulja(n-1, a/2.62)</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fd(a/2.62); lt(180);pu();rt(72);bk(a/2.62);lt(36);bk(a/2.62)</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rt(72);bk(a/2.62);lt(108)</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hr-HR" sz="2000" b="1" i="0" u="none" strike="noStrike" cap="none" normalizeH="0" baseline="0" dirty="0" smtClean="0">
              <a:ln>
                <a:noFill/>
              </a:ln>
              <a:solidFill>
                <a:schemeClr val="tx1"/>
              </a:solidFill>
              <a:effectLst/>
              <a:latin typeface="Courier New" pitchFamily="49"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colormode(255); lt(90); title ('Peterokutna pahulja')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a=textinput('Veličina','a=');a=int(a)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n=textinput('Dubina rekurzije','n=');n=int(n)</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pahulja(n,a)</a:t>
            </a:r>
            <a:endParaRPr kumimoji="0" lang="sr-Latn-CS"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5133757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8.</a:t>
            </a:r>
            <a:endParaRPr lang="hr-HR" dirty="0"/>
          </a:p>
        </p:txBody>
      </p:sp>
      <p:sp>
        <p:nvSpPr>
          <p:cNvPr id="3" name="Rezervirano mjesto sadržaja 2"/>
          <p:cNvSpPr>
            <a:spLocks noGrp="1"/>
          </p:cNvSpPr>
          <p:nvPr>
            <p:ph idx="1"/>
          </p:nvPr>
        </p:nvSpPr>
        <p:spPr>
          <a:xfrm>
            <a:off x="914400" y="0"/>
            <a:ext cx="8229600" cy="5073427"/>
          </a:xfrm>
        </p:spPr>
        <p:txBody>
          <a:bodyPr/>
          <a:lstStyle/>
          <a:p>
            <a:pPr indent="19050"/>
            <a:r>
              <a:rPr lang="hr-HR" dirty="0" smtClean="0"/>
              <a:t>Napiši program koji crta piramidu kvadrata, ako u prvom redu ima </a:t>
            </a:r>
            <a:r>
              <a:rPr lang="hr-HR" b="1" dirty="0" smtClean="0"/>
              <a:t>n</a:t>
            </a:r>
            <a:r>
              <a:rPr lang="hr-HR" dirty="0" smtClean="0"/>
              <a:t> kvadrata, a u svakom sljedećem redu jedan kvadrat manje. Duljina stranice kvadrata je </a:t>
            </a:r>
            <a:r>
              <a:rPr lang="hr-HR" b="1" dirty="0" smtClean="0"/>
              <a:t>a</a:t>
            </a:r>
            <a:r>
              <a:rPr lang="hr-HR" dirty="0" smtClean="0"/>
              <a:t>.</a:t>
            </a:r>
            <a:endParaRPr lang="hr-HR" dirty="0"/>
          </a:p>
        </p:txBody>
      </p:sp>
      <p:pic>
        <p:nvPicPr>
          <p:cNvPr id="45058" name="Slika 68"/>
          <p:cNvPicPr>
            <a:picLocks noChangeAspect="1" noChangeArrowheads="1"/>
          </p:cNvPicPr>
          <p:nvPr/>
        </p:nvPicPr>
        <p:blipFill>
          <a:blip r:embed="rId2" cstate="print"/>
          <a:srcRect/>
          <a:stretch>
            <a:fillRect/>
          </a:stretch>
        </p:blipFill>
        <p:spPr bwMode="auto">
          <a:xfrm>
            <a:off x="6516216" y="2276872"/>
            <a:ext cx="1800225" cy="2152650"/>
          </a:xfrm>
          <a:prstGeom prst="rect">
            <a:avLst/>
          </a:prstGeom>
          <a:noFill/>
          <a:ln w="9525">
            <a:noFill/>
            <a:miter lim="800000"/>
            <a:headEnd/>
            <a:tailEnd/>
          </a:ln>
        </p:spPr>
      </p:pic>
      <p:sp>
        <p:nvSpPr>
          <p:cNvPr id="45059" name="Tekstni okvir 69"/>
          <p:cNvSpPr txBox="1">
            <a:spLocks noChangeArrowheads="1"/>
          </p:cNvSpPr>
          <p:nvPr/>
        </p:nvSpPr>
        <p:spPr bwMode="auto">
          <a:xfrm>
            <a:off x="395536" y="1304925"/>
            <a:ext cx="5976664" cy="5553075"/>
          </a:xfrm>
          <a:prstGeom prst="rect">
            <a:avLst/>
          </a:prstGeom>
          <a:solidFill>
            <a:srgbClr val="FFFFFF"/>
          </a:solidFill>
          <a:ln w="6350">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from turtle import *</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from random import *</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def boja():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    c= randrange(0,256)</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    z= randrange(0,256)</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    p= randrange(0,256)</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    color(c,z,p)</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def kvadrat (a):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    boja()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    begin_fill()</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    for k in range(4):</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        fd(a); rt(90)</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    end_fill()</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def niz_kvadrata (n,a):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    if n==1:</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        kvadrat(a)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    else:</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        kvadrat(a)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        rt(90);fd(a);lt(90)</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        niz_kvadrata(n-1,a)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hr-HR" sz="1600" b="0" i="0" u="none" strike="noStrike" cap="none" normalizeH="0" baseline="0" smtClean="0">
              <a:ln>
                <a:noFill/>
              </a:ln>
              <a:solidFill>
                <a:schemeClr val="tx1"/>
              </a:solidFill>
              <a:effectLst/>
              <a:latin typeface="Courier New" pitchFamily="49"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   </a:t>
            </a:r>
            <a:endParaRPr kumimoji="0" lang="sr-Latn-CS" sz="1600" b="0" i="0" u="none" strike="noStrike" cap="none" normalizeH="0" baseline="0" smtClean="0">
              <a:ln>
                <a:noFill/>
              </a:ln>
              <a:solidFill>
                <a:schemeClr val="tx1"/>
              </a:solidFill>
              <a:effectLst/>
              <a:latin typeface="Arial" pitchFamily="34" charset="0"/>
              <a:cs typeface="Arial" pitchFamily="34" charset="0"/>
            </a:endParaRPr>
          </a:p>
        </p:txBody>
      </p:sp>
      <p:sp>
        <p:nvSpPr>
          <p:cNvPr id="6" name="Strelica udesno 5"/>
          <p:cNvSpPr/>
          <p:nvPr/>
        </p:nvSpPr>
        <p:spPr>
          <a:xfrm>
            <a:off x="6876256" y="5661248"/>
            <a:ext cx="1368152"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endParaRPr lang="hr-HR"/>
          </a:p>
        </p:txBody>
      </p:sp>
      <p:sp>
        <p:nvSpPr>
          <p:cNvPr id="46083" name="Text Box 3"/>
          <p:cNvSpPr txBox="1">
            <a:spLocks noChangeArrowheads="1"/>
          </p:cNvSpPr>
          <p:nvPr/>
        </p:nvSpPr>
        <p:spPr bwMode="auto">
          <a:xfrm>
            <a:off x="1000124" y="962025"/>
            <a:ext cx="6380187" cy="4411191"/>
          </a:xfrm>
          <a:prstGeom prst="rect">
            <a:avLst/>
          </a:prstGeom>
          <a:solidFill>
            <a:srgbClr val="FFFFFF"/>
          </a:solidFill>
          <a:ln w="6350">
            <a:solidFill>
              <a:srgbClr val="FFC000"/>
            </a:solidFill>
            <a:miter lim="800000"/>
            <a:headEnd/>
            <a:tailEnd/>
          </a:ln>
        </p:spPr>
        <p:txBody>
          <a:bodyPr vert="horz" wrap="square" lIns="91440" tIns="45720" rIns="91440" bIns="45720" numCol="1" anchor="t" anchorCtr="0" compatLnSpc="1">
            <a:prstTxWarp prst="textNoShape">
              <a:avLst/>
            </a:prstTxWarp>
          </a:bodyPr>
          <a:lstStyle/>
          <a:p>
            <a:r>
              <a:rPr lang="hr-HR" sz="1600" smtClean="0">
                <a:latin typeface="Courier New" pitchFamily="49" charset="0"/>
                <a:cs typeface="Arial" pitchFamily="34" charset="0"/>
              </a:rPr>
              <a:t>def piramida (n,a):</a:t>
            </a:r>
          </a:p>
          <a:p>
            <a:r>
              <a:rPr lang="hr-HR" sz="1600" smtClean="0">
                <a:latin typeface="Courier New" pitchFamily="49" charset="0"/>
                <a:cs typeface="Arial" pitchFamily="34" charset="0"/>
              </a:rPr>
              <a:t>    if n==1:</a:t>
            </a:r>
          </a:p>
          <a:p>
            <a:r>
              <a:rPr lang="hr-HR" sz="1600" smtClean="0">
                <a:latin typeface="Courier New" pitchFamily="49" charset="0"/>
                <a:cs typeface="Arial" pitchFamily="34" charset="0"/>
              </a:rPr>
              <a:t>        kvadrat(a)</a:t>
            </a:r>
          </a:p>
          <a:p>
            <a:r>
              <a:rPr lang="hr-HR" sz="1600" smtClean="0">
                <a:latin typeface="Courier New" pitchFamily="49" charset="0"/>
                <a:cs typeface="Arial" pitchFamily="34" charset="0"/>
              </a:rPr>
              <a:t>    else:</a:t>
            </a:r>
          </a:p>
          <a:p>
            <a:r>
              <a:rPr lang="hr-HR" sz="1600" smtClean="0">
                <a:latin typeface="Courier New" pitchFamily="49" charset="0"/>
                <a:cs typeface="Arial" pitchFamily="34" charset="0"/>
              </a:rPr>
              <a:t>        niz_kvadrata(n,a);pu()</a:t>
            </a:r>
          </a:p>
          <a:p>
            <a:r>
              <a:rPr lang="hr-HR" sz="1600" smtClean="0">
                <a:latin typeface="Courier New" pitchFamily="49" charset="0"/>
                <a:cs typeface="Arial" pitchFamily="34" charset="0"/>
              </a:rPr>
              <a:t>        #pomak na početak sljedećeg reda</a:t>
            </a:r>
          </a:p>
          <a:p>
            <a:r>
              <a:rPr lang="hr-HR" sz="1600" smtClean="0">
                <a:latin typeface="Courier New" pitchFamily="49" charset="0"/>
                <a:cs typeface="Arial" pitchFamily="34" charset="0"/>
              </a:rPr>
              <a:t>        lt(90);fd(n*a-a);rt(90);fd(a);</a:t>
            </a:r>
          </a:p>
          <a:p>
            <a:r>
              <a:rPr lang="hr-HR" sz="1600" smtClean="0">
                <a:latin typeface="Courier New" pitchFamily="49" charset="0"/>
                <a:cs typeface="Arial" pitchFamily="34" charset="0"/>
              </a:rPr>
              <a:t>        rt(90); fd(a/2);lt(90); pd()</a:t>
            </a:r>
          </a:p>
          <a:p>
            <a:r>
              <a:rPr lang="hr-HR" sz="1600" smtClean="0">
                <a:latin typeface="Courier New" pitchFamily="49" charset="0"/>
                <a:cs typeface="Arial" pitchFamily="34" charset="0"/>
              </a:rPr>
              <a:t>        piramida(n-1,a)</a:t>
            </a:r>
          </a:p>
          <a:p>
            <a:r>
              <a:rPr lang="hr-HR" sz="1600" smtClean="0">
                <a:latin typeface="Courier New" pitchFamily="49" charset="0"/>
                <a:cs typeface="Arial" pitchFamily="34" charset="0"/>
              </a:rPr>
              <a:t>        </a:t>
            </a:r>
          </a:p>
          <a:p>
            <a:r>
              <a:rPr lang="hr-HR" sz="1600" smtClean="0">
                <a:latin typeface="Courier New" pitchFamily="49" charset="0"/>
                <a:cs typeface="Arial" pitchFamily="34" charset="0"/>
              </a:rPr>
              <a:t>    </a:t>
            </a:r>
          </a:p>
          <a:p>
            <a:r>
              <a:rPr lang="hr-HR" sz="1600" smtClean="0">
                <a:latin typeface="Courier New" pitchFamily="49" charset="0"/>
                <a:cs typeface="Arial" pitchFamily="34" charset="0"/>
              </a:rPr>
              <a:t>title('Piramida kvadrata')</a:t>
            </a:r>
          </a:p>
          <a:p>
            <a:r>
              <a:rPr lang="hr-HR" sz="1600" smtClean="0">
                <a:latin typeface="Courier New" pitchFamily="49" charset="0"/>
                <a:cs typeface="Arial" pitchFamily="34" charset="0"/>
              </a:rPr>
              <a:t>lt(90);colormode(255)</a:t>
            </a:r>
          </a:p>
          <a:p>
            <a:r>
              <a:rPr lang="hr-HR" sz="1600" smtClean="0">
                <a:latin typeface="Courier New" pitchFamily="49" charset="0"/>
                <a:cs typeface="Arial" pitchFamily="34" charset="0"/>
              </a:rPr>
              <a:t>a=textinput('Stranica','a=')</a:t>
            </a:r>
          </a:p>
          <a:p>
            <a:r>
              <a:rPr lang="hr-HR" sz="1600" smtClean="0">
                <a:latin typeface="Courier New" pitchFamily="49" charset="0"/>
                <a:cs typeface="Arial" pitchFamily="34" charset="0"/>
              </a:rPr>
              <a:t>n=textinput('Broj kvadrata','n=')</a:t>
            </a:r>
          </a:p>
          <a:p>
            <a:r>
              <a:rPr lang="hr-HR" sz="1600" smtClean="0">
                <a:latin typeface="Courier New" pitchFamily="49" charset="0"/>
                <a:cs typeface="Arial" pitchFamily="34" charset="0"/>
              </a:rPr>
              <a:t>a=int(a); n=int(n); </a:t>
            </a:r>
          </a:p>
          <a:p>
            <a:r>
              <a:rPr lang="hr-HR" sz="1600" smtClean="0">
                <a:latin typeface="Courier New" pitchFamily="49" charset="0"/>
                <a:cs typeface="Arial" pitchFamily="34" charset="0"/>
              </a:rPr>
              <a:t>piramida(n,a)</a:t>
            </a:r>
            <a:endParaRPr lang="sr-Latn-CS" sz="1600" smtClean="0">
              <a:latin typeface="Courier New" pitchFamily="49" charset="0"/>
              <a:cs typeface="Arial" pitchFamily="34" charset="0"/>
            </a:endParaRPr>
          </a:p>
        </p:txBody>
      </p:sp>
      <p:sp>
        <p:nvSpPr>
          <p:cNvPr id="6" name="Strelica udesno 5"/>
          <p:cNvSpPr/>
          <p:nvPr/>
        </p:nvSpPr>
        <p:spPr>
          <a:xfrm>
            <a:off x="827584" y="0"/>
            <a:ext cx="1584176" cy="6926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9.</a:t>
            </a:r>
            <a:endParaRPr lang="hr-HR" dirty="0"/>
          </a:p>
        </p:txBody>
      </p:sp>
      <p:sp>
        <p:nvSpPr>
          <p:cNvPr id="3" name="Rezervirano mjesto sadržaja 2"/>
          <p:cNvSpPr>
            <a:spLocks noGrp="1"/>
          </p:cNvSpPr>
          <p:nvPr>
            <p:ph idx="1"/>
          </p:nvPr>
        </p:nvSpPr>
        <p:spPr>
          <a:xfrm>
            <a:off x="914400" y="0"/>
            <a:ext cx="8229600" cy="5073427"/>
          </a:xfrm>
        </p:spPr>
        <p:txBody>
          <a:bodyPr/>
          <a:lstStyle/>
          <a:p>
            <a:pPr indent="-76200"/>
            <a:r>
              <a:rPr lang="hr-HR" dirty="0" smtClean="0">
                <a:latin typeface="Calibri"/>
                <a:ea typeface="Calibri"/>
                <a:cs typeface="Times New Roman"/>
              </a:rPr>
              <a:t>Napiši program koji crta piramidu trokuta, ako u prvom redu ima </a:t>
            </a:r>
            <a:r>
              <a:rPr lang="hr-HR" b="1" dirty="0" smtClean="0">
                <a:latin typeface="Calibri"/>
                <a:ea typeface="Calibri"/>
                <a:cs typeface="Times New Roman"/>
              </a:rPr>
              <a:t>n</a:t>
            </a:r>
            <a:r>
              <a:rPr lang="hr-HR" dirty="0" smtClean="0">
                <a:latin typeface="Calibri"/>
                <a:ea typeface="Calibri"/>
                <a:cs typeface="Times New Roman"/>
              </a:rPr>
              <a:t> trokuta, a u svakom sljedećem redu jedan trokut manje. Duljina stranice trokuta je </a:t>
            </a:r>
            <a:r>
              <a:rPr lang="hr-HR" b="1" dirty="0" smtClean="0">
                <a:latin typeface="Calibri"/>
                <a:ea typeface="Calibri"/>
                <a:cs typeface="Times New Roman"/>
              </a:rPr>
              <a:t>a</a:t>
            </a:r>
            <a:r>
              <a:rPr lang="hr-HR" dirty="0" smtClean="0">
                <a:latin typeface="Calibri"/>
                <a:ea typeface="Calibri"/>
                <a:cs typeface="Times New Roman"/>
              </a:rPr>
              <a:t>.</a:t>
            </a:r>
            <a:endParaRPr lang="hr-HR" dirty="0"/>
          </a:p>
        </p:txBody>
      </p:sp>
      <p:pic>
        <p:nvPicPr>
          <p:cNvPr id="47106" name="Slika 70"/>
          <p:cNvPicPr>
            <a:picLocks noChangeAspect="1" noChangeArrowheads="1"/>
          </p:cNvPicPr>
          <p:nvPr/>
        </p:nvPicPr>
        <p:blipFill>
          <a:blip r:embed="rId2" cstate="print"/>
          <a:srcRect/>
          <a:stretch>
            <a:fillRect/>
          </a:stretch>
        </p:blipFill>
        <p:spPr bwMode="auto">
          <a:xfrm>
            <a:off x="6479283" y="836712"/>
            <a:ext cx="1576560" cy="1584176"/>
          </a:xfrm>
          <a:prstGeom prst="rect">
            <a:avLst/>
          </a:prstGeom>
          <a:noFill/>
          <a:ln w="9525">
            <a:noFill/>
            <a:miter lim="800000"/>
            <a:headEnd/>
            <a:tailEnd/>
          </a:ln>
        </p:spPr>
      </p:pic>
      <p:sp>
        <p:nvSpPr>
          <p:cNvPr id="47108" name="Text Box 4"/>
          <p:cNvSpPr txBox="1">
            <a:spLocks noChangeArrowheads="1"/>
          </p:cNvSpPr>
          <p:nvPr/>
        </p:nvSpPr>
        <p:spPr bwMode="auto">
          <a:xfrm>
            <a:off x="395536" y="1196752"/>
            <a:ext cx="3960440" cy="5661248"/>
          </a:xfrm>
          <a:prstGeom prst="rect">
            <a:avLst/>
          </a:prstGeom>
          <a:solidFill>
            <a:srgbClr val="FFFFFF"/>
          </a:solidFill>
          <a:ln w="9525">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from turtle import *</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from random import *</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def boja():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c= randrange(0,256)</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z= randrange(0,256)</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p= randrange(0,256)</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color(c,z,p)</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def trokut (a):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boja()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begin_fill()</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for k in range(3):</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fd(a); lt(120)</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end_fill()</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def niz_trokuta (n,a):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if n==1:</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trokut(a)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else:</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trokut(a)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fd(a);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niz_trokuta(n-1,a)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hr-HR" sz="1600" b="0" i="0" u="none" strike="noStrike" cap="none" normalizeH="0" baseline="0" dirty="0" smtClean="0">
              <a:ln>
                <a:noFill/>
              </a:ln>
              <a:solidFill>
                <a:schemeClr val="tx1"/>
              </a:solidFill>
              <a:effectLst/>
              <a:latin typeface="Courier New" pitchFamily="49" charset="0"/>
              <a:cs typeface="Arial" pitchFamily="34" charset="0"/>
            </a:endParaRPr>
          </a:p>
        </p:txBody>
      </p:sp>
      <p:sp>
        <p:nvSpPr>
          <p:cNvPr id="7" name="Text Box 4"/>
          <p:cNvSpPr txBox="1">
            <a:spLocks noChangeArrowheads="1"/>
          </p:cNvSpPr>
          <p:nvPr/>
        </p:nvSpPr>
        <p:spPr bwMode="auto">
          <a:xfrm>
            <a:off x="4610100" y="2420888"/>
            <a:ext cx="4533900" cy="3960440"/>
          </a:xfrm>
          <a:prstGeom prst="rect">
            <a:avLst/>
          </a:prstGeom>
          <a:solidFill>
            <a:srgbClr val="FFFFFF"/>
          </a:solidFill>
          <a:ln w="9525">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def piramida (n,a):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if n==1:</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trokut(a)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else:</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niz_trokuta(n,a);pu()</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bk(n*a-a);lt(60);fd(a)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rt(60); pd()</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piramida(n-1,a)</a:t>
            </a:r>
          </a:p>
          <a:p>
            <a:pPr marL="0" marR="0" lvl="0" indent="0" algn="l" defTabSz="914400" rtl="0" eaLnBrk="1" fontAlgn="base" latinLnBrk="0" hangingPunct="1">
              <a:lnSpc>
                <a:spcPct val="100000"/>
              </a:lnSpc>
              <a:spcBef>
                <a:spcPct val="0"/>
              </a:spcBef>
              <a:spcAft>
                <a:spcPct val="0"/>
              </a:spcAft>
              <a:buClrTx/>
              <a:buSzTx/>
              <a:buFontTx/>
              <a:buNone/>
              <a:tabLst/>
            </a:pPr>
            <a:endParaRPr lang="hr-HR" sz="1600" dirty="0" smtClean="0">
              <a:latin typeface="Courier New" pitchFamily="49"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title('Piramida trokuta')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colormode(255)</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a=textinput('Stranica','a=')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n=textinput('Broj trokuta','n=')</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a=int(a); n=int(n); </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piramida(n,a)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hr-HR" sz="1600" b="0" i="0" u="none" strike="noStrike" cap="none" normalizeH="0" baseline="0" dirty="0" smtClean="0">
              <a:ln>
                <a:noFill/>
              </a:ln>
              <a:solidFill>
                <a:schemeClr val="tx1"/>
              </a:solidFill>
              <a:effectLst/>
              <a:latin typeface="Courier New" pitchFamily="49"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a:t>
            </a:r>
            <a:endParaRPr kumimoji="0" lang="sr-Latn-CS"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23528" y="274638"/>
            <a:ext cx="8229600" cy="562074"/>
          </a:xfrm>
        </p:spPr>
        <p:txBody>
          <a:bodyPr/>
          <a:lstStyle/>
          <a:p>
            <a:r>
              <a:rPr lang="hr-HR" dirty="0" smtClean="0"/>
              <a:t>10.</a:t>
            </a:r>
            <a:endParaRPr lang="hr-HR" dirty="0"/>
          </a:p>
        </p:txBody>
      </p:sp>
      <p:sp>
        <p:nvSpPr>
          <p:cNvPr id="3" name="Rezervirano mjesto sadržaja 2"/>
          <p:cNvSpPr>
            <a:spLocks noGrp="1"/>
          </p:cNvSpPr>
          <p:nvPr>
            <p:ph idx="1"/>
          </p:nvPr>
        </p:nvSpPr>
        <p:spPr>
          <a:xfrm>
            <a:off x="914400" y="0"/>
            <a:ext cx="5889848" cy="5073427"/>
          </a:xfrm>
        </p:spPr>
        <p:txBody>
          <a:bodyPr/>
          <a:lstStyle/>
          <a:p>
            <a:r>
              <a:rPr lang="hr-HR" sz="2000" dirty="0" smtClean="0"/>
              <a:t>Napiši program koji crta spiralu kvadrata¸.</a:t>
            </a:r>
          </a:p>
          <a:p>
            <a:r>
              <a:rPr lang="hr-HR" sz="2000" dirty="0" smtClean="0"/>
              <a:t> Na početku programa upisuju se:</a:t>
            </a:r>
          </a:p>
          <a:p>
            <a:pPr lvl="0">
              <a:buFont typeface="Arial" pitchFamily="34" charset="0"/>
              <a:buChar char="•"/>
            </a:pPr>
            <a:r>
              <a:rPr lang="hr-HR" sz="2000" dirty="0" smtClean="0"/>
              <a:t>duljina stranice prvog kvadrata </a:t>
            </a:r>
            <a:r>
              <a:rPr lang="hr-HR" sz="2000" b="1" dirty="0" smtClean="0"/>
              <a:t>a</a:t>
            </a:r>
            <a:endParaRPr lang="hr-HR" sz="2000" dirty="0" smtClean="0"/>
          </a:p>
          <a:p>
            <a:pPr lvl="0">
              <a:buFont typeface="Arial" pitchFamily="34" charset="0"/>
              <a:buChar char="•"/>
            </a:pPr>
            <a:r>
              <a:rPr lang="hr-HR" sz="2000" dirty="0" smtClean="0"/>
              <a:t>kut zakretanja,</a:t>
            </a:r>
            <a:r>
              <a:rPr lang="hr-HR" sz="2000" b="1" dirty="0" smtClean="0"/>
              <a:t> kut</a:t>
            </a:r>
            <a:endParaRPr lang="hr-HR" sz="2000" dirty="0" smtClean="0"/>
          </a:p>
          <a:p>
            <a:pPr lvl="0">
              <a:buFont typeface="Arial" pitchFamily="34" charset="0"/>
              <a:buChar char="•"/>
            </a:pPr>
            <a:r>
              <a:rPr lang="hr-HR" sz="2000" dirty="0" smtClean="0"/>
              <a:t>razlika između duljina stranica susjednih kvadrata,</a:t>
            </a:r>
            <a:r>
              <a:rPr lang="hr-HR" sz="2000" b="1" dirty="0" smtClean="0"/>
              <a:t> korak</a:t>
            </a:r>
            <a:endParaRPr lang="hr-HR" sz="2000" dirty="0" smtClean="0"/>
          </a:p>
          <a:p>
            <a:pPr lvl="0"/>
            <a:r>
              <a:rPr lang="hr-HR" sz="2000" dirty="0" smtClean="0"/>
              <a:t>Spirala se crta sve dok je njena stranica manja od</a:t>
            </a:r>
            <a:r>
              <a:rPr lang="hr-HR" sz="2000" b="1" dirty="0" smtClean="0"/>
              <a:t> granica.</a:t>
            </a:r>
            <a:endParaRPr lang="hr-HR" sz="2000" dirty="0" smtClean="0"/>
          </a:p>
          <a:p>
            <a:endParaRPr lang="hr-HR" sz="2000" dirty="0"/>
          </a:p>
        </p:txBody>
      </p:sp>
      <p:pic>
        <p:nvPicPr>
          <p:cNvPr id="233" name="Slika 233"/>
          <p:cNvPicPr>
            <a:picLocks noChangeAspect="1"/>
          </p:cNvPicPr>
          <p:nvPr/>
        </p:nvPicPr>
        <p:blipFill>
          <a:blip r:embed="rId2" cstate="print"/>
          <a:srcRect/>
          <a:stretch>
            <a:fillRect/>
          </a:stretch>
        </p:blipFill>
        <p:spPr bwMode="auto">
          <a:xfrm>
            <a:off x="7056390" y="0"/>
            <a:ext cx="2087610" cy="2044224"/>
          </a:xfrm>
          <a:prstGeom prst="rect">
            <a:avLst/>
          </a:prstGeom>
          <a:noFill/>
          <a:ln w="9525">
            <a:noFill/>
            <a:miter lim="800000"/>
            <a:headEnd/>
            <a:tailEnd/>
          </a:ln>
        </p:spPr>
      </p:pic>
      <p:sp>
        <p:nvSpPr>
          <p:cNvPr id="48133" name="Text Box 5"/>
          <p:cNvSpPr txBox="1">
            <a:spLocks noChangeArrowheads="1"/>
          </p:cNvSpPr>
          <p:nvPr/>
        </p:nvSpPr>
        <p:spPr bwMode="auto">
          <a:xfrm>
            <a:off x="539552" y="2996953"/>
            <a:ext cx="4896544" cy="3600400"/>
          </a:xfrm>
          <a:prstGeom prst="rect">
            <a:avLst/>
          </a:prstGeom>
          <a:noFill/>
          <a:ln w="28575">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from turtle import *</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from random import *</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def boja():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c= randrange(0,256)</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z= randrange(0,256)</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p= randrange(0,256)</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color(c,z,p)</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def kvadrat (a):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boja()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begin_fill()</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for k in range(4):</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fd(a); rt(90)</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end_fill()</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a:t>
            </a:r>
          </a:p>
        </p:txBody>
      </p:sp>
      <p:sp>
        <p:nvSpPr>
          <p:cNvPr id="8" name="Strelica udesno 7"/>
          <p:cNvSpPr/>
          <p:nvPr/>
        </p:nvSpPr>
        <p:spPr>
          <a:xfrm>
            <a:off x="6084168" y="5301208"/>
            <a:ext cx="1800200" cy="1008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23528" y="274638"/>
            <a:ext cx="8229600" cy="562074"/>
          </a:xfrm>
        </p:spPr>
        <p:txBody>
          <a:bodyPr/>
          <a:lstStyle/>
          <a:p>
            <a:r>
              <a:rPr lang="hr-HR" dirty="0" smtClean="0"/>
              <a:t>10.</a:t>
            </a:r>
            <a:endParaRPr lang="hr-HR" dirty="0"/>
          </a:p>
        </p:txBody>
      </p:sp>
      <p:sp>
        <p:nvSpPr>
          <p:cNvPr id="48133" name="Text Box 5"/>
          <p:cNvSpPr txBox="1">
            <a:spLocks noChangeArrowheads="1"/>
          </p:cNvSpPr>
          <p:nvPr/>
        </p:nvSpPr>
        <p:spPr bwMode="auto">
          <a:xfrm>
            <a:off x="2195736" y="548680"/>
            <a:ext cx="6120680" cy="5733256"/>
          </a:xfrm>
          <a:prstGeom prst="rect">
            <a:avLst/>
          </a:prstGeom>
          <a:noFill/>
          <a:ln w="28575">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def niz_kvadrata (n,a):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if n==1:</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kvadrat(a)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else:</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kvadrat(a)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rt(90);fd(a);lt(90)</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niz_kvadrata(n-1,a)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hr-HR" sz="1600" b="0" i="0" u="none" strike="noStrike" cap="none" normalizeH="0" baseline="0" dirty="0" smtClean="0">
              <a:ln>
                <a:noFill/>
              </a:ln>
              <a:solidFill>
                <a:schemeClr val="tx1"/>
              </a:solidFill>
              <a:effectLst/>
              <a:latin typeface="Courier New" pitchFamily="49"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def spirala (a, korak, kut, granica):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if a&lt;granica: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kvadrat(a); fd (a); lt(kut);</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spirala(a+korak,korak, kut, granica)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title('Spirala kvadrata')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lt(90);colormode(255)</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a=textinput('Stranica','a=')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korak=textinput('Korak','korak=')</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kut=textinput('Kut','kut=')</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granica=textinput('Granica','granica=')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a=int(a); korak=int(korak); kut=int(kut); granica=int(granica);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spirala(a,korak, kut, granica)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hr-HR" sz="1600" b="0" i="0" u="none" strike="noStrike" cap="none" normalizeH="0" baseline="0" dirty="0" smtClean="0">
              <a:ln>
                <a:noFill/>
              </a:ln>
              <a:solidFill>
                <a:schemeClr val="tx1"/>
              </a:solidFill>
              <a:effectLst/>
              <a:latin typeface="Courier New" pitchFamily="49"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dirty="0" smtClean="0">
                <a:ln>
                  <a:noFill/>
                </a:ln>
                <a:solidFill>
                  <a:schemeClr val="tx1"/>
                </a:solidFill>
                <a:effectLst/>
                <a:latin typeface="Courier New" pitchFamily="49" charset="0"/>
                <a:cs typeface="Arial" pitchFamily="34" charset="0"/>
              </a:rPr>
              <a:t>   </a:t>
            </a:r>
            <a:endParaRPr kumimoji="0" lang="sr-Latn-C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Strelica udesno 6"/>
          <p:cNvSpPr/>
          <p:nvPr/>
        </p:nvSpPr>
        <p:spPr>
          <a:xfrm>
            <a:off x="395536" y="1052736"/>
            <a:ext cx="1800200" cy="1008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11.</a:t>
            </a:r>
            <a:endParaRPr lang="hr-HR" dirty="0"/>
          </a:p>
        </p:txBody>
      </p:sp>
      <p:sp>
        <p:nvSpPr>
          <p:cNvPr id="3" name="Rezervirano mjesto sadržaja 2"/>
          <p:cNvSpPr>
            <a:spLocks noGrp="1"/>
          </p:cNvSpPr>
          <p:nvPr>
            <p:ph idx="1"/>
          </p:nvPr>
        </p:nvSpPr>
        <p:spPr>
          <a:xfrm>
            <a:off x="914400" y="0"/>
            <a:ext cx="8229600" cy="5073427"/>
          </a:xfrm>
        </p:spPr>
        <p:txBody>
          <a:bodyPr/>
          <a:lstStyle/>
          <a:p>
            <a:pPr indent="19050"/>
            <a:r>
              <a:rPr lang="hr-HR" sz="2000" dirty="0" smtClean="0"/>
              <a:t>Napiši program koji crta plavu zvijezdu s 5 krakova ako se u svakom kraku ponovno crta zvijezda kojoj su krakovi trećina duljine krakova prethodne zvijezde, sve dok je duljina crte </a:t>
            </a:r>
            <a:r>
              <a:rPr lang="hr-HR" sz="2000" b="1" dirty="0" smtClean="0"/>
              <a:t>a</a:t>
            </a:r>
            <a:r>
              <a:rPr lang="hr-HR" sz="2000" u="sng" dirty="0" smtClean="0"/>
              <a:t>&gt;</a:t>
            </a:r>
            <a:r>
              <a:rPr lang="hr-HR" sz="2000" dirty="0" smtClean="0"/>
              <a:t>2. Vrijednost </a:t>
            </a:r>
            <a:r>
              <a:rPr lang="hr-HR" sz="2000" b="1" dirty="0" smtClean="0"/>
              <a:t>a</a:t>
            </a:r>
            <a:r>
              <a:rPr lang="hr-HR" sz="2000" dirty="0" smtClean="0"/>
              <a:t> upisati na početku programa.</a:t>
            </a:r>
            <a:endParaRPr lang="hr-HR" sz="2000" dirty="0"/>
          </a:p>
        </p:txBody>
      </p:sp>
      <p:pic>
        <p:nvPicPr>
          <p:cNvPr id="101" name="Slika 101"/>
          <p:cNvPicPr>
            <a:picLocks noChangeAspect="1"/>
          </p:cNvPicPr>
          <p:nvPr/>
        </p:nvPicPr>
        <p:blipFill>
          <a:blip r:embed="rId2" cstate="print"/>
          <a:srcRect/>
          <a:stretch>
            <a:fillRect/>
          </a:stretch>
        </p:blipFill>
        <p:spPr bwMode="auto">
          <a:xfrm>
            <a:off x="6876256" y="1124743"/>
            <a:ext cx="1929642" cy="2024973"/>
          </a:xfrm>
          <a:prstGeom prst="rect">
            <a:avLst/>
          </a:prstGeom>
          <a:noFill/>
          <a:ln w="9525">
            <a:noFill/>
            <a:miter lim="800000"/>
            <a:headEnd/>
            <a:tailEnd/>
          </a:ln>
        </p:spPr>
      </p:pic>
      <p:sp>
        <p:nvSpPr>
          <p:cNvPr id="49157" name="Tekstni okvir 112"/>
          <p:cNvSpPr txBox="1">
            <a:spLocks noChangeArrowheads="1"/>
          </p:cNvSpPr>
          <p:nvPr/>
        </p:nvSpPr>
        <p:spPr bwMode="auto">
          <a:xfrm>
            <a:off x="1043608" y="2060848"/>
            <a:ext cx="4752528" cy="2952328"/>
          </a:xfrm>
          <a:prstGeom prst="rect">
            <a:avLst/>
          </a:prstGeom>
          <a:noFill/>
          <a:ln w="28575">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spcBef>
                <a:spcPct val="0"/>
              </a:spcBef>
              <a:spcAft>
                <a:spcPts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from turtle import  *</a:t>
            </a:r>
          </a:p>
          <a:p>
            <a:pPr marL="0" marR="0" lvl="0" indent="0" algn="l" defTabSz="914400" rtl="0" eaLnBrk="1" fontAlgn="base" latinLnBrk="0" hangingPunct="1">
              <a:spcBef>
                <a:spcPct val="0"/>
              </a:spcBef>
              <a:spcAft>
                <a:spcPts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def zvijezda (a):</a:t>
            </a:r>
          </a:p>
          <a:p>
            <a:pPr marL="0" marR="0" lvl="0" indent="0" algn="l" defTabSz="914400" rtl="0" eaLnBrk="1" fontAlgn="base" latinLnBrk="0" hangingPunct="1">
              <a:spcBef>
                <a:spcPct val="0"/>
              </a:spcBef>
              <a:spcAft>
                <a:spcPts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    if a&lt;2:</a:t>
            </a:r>
          </a:p>
          <a:p>
            <a:pPr marL="0" marR="0" lvl="0" indent="0" algn="l" defTabSz="914400" rtl="0" eaLnBrk="1" fontAlgn="base" latinLnBrk="0" hangingPunct="1">
              <a:spcBef>
                <a:spcPct val="0"/>
              </a:spcBef>
              <a:spcAft>
                <a:spcPts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        return True</a:t>
            </a:r>
          </a:p>
          <a:p>
            <a:pPr marL="0" marR="0" lvl="0" indent="0" algn="l" defTabSz="914400" rtl="0" eaLnBrk="1" fontAlgn="base" latinLnBrk="0" hangingPunct="1">
              <a:spcBef>
                <a:spcPct val="0"/>
              </a:spcBef>
              <a:spcAft>
                <a:spcPts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    for k in range (5):</a:t>
            </a:r>
          </a:p>
          <a:p>
            <a:pPr marL="0" marR="0" lvl="0" indent="0" algn="l" defTabSz="914400" rtl="0" eaLnBrk="1" fontAlgn="base" latinLnBrk="0" hangingPunct="1">
              <a:spcBef>
                <a:spcPct val="0"/>
              </a:spcBef>
              <a:spcAft>
                <a:spcPts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        fd (a);rt(144);</a:t>
            </a:r>
          </a:p>
          <a:p>
            <a:pPr marL="0" marR="0" lvl="0" indent="0" algn="l" defTabSz="914400" rtl="0" eaLnBrk="1" fontAlgn="base" latinLnBrk="0" hangingPunct="1">
              <a:spcBef>
                <a:spcPct val="0"/>
              </a:spcBef>
              <a:spcAft>
                <a:spcPts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        zvijezda(a/3)</a:t>
            </a:r>
          </a:p>
          <a:p>
            <a:pPr marL="0" marR="0" lvl="0" indent="0" algn="l" defTabSz="914400" rtl="0" eaLnBrk="1" fontAlgn="base" latinLnBrk="0" hangingPunct="1">
              <a:spcBef>
                <a:spcPct val="0"/>
              </a:spcBef>
              <a:spcAft>
                <a:spcPts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title ('Zvijezda')</a:t>
            </a:r>
          </a:p>
          <a:p>
            <a:pPr marL="0" marR="0" lvl="0" indent="0" algn="l" defTabSz="914400" rtl="0" eaLnBrk="1" fontAlgn="base" latinLnBrk="0" hangingPunct="1">
              <a:spcBef>
                <a:spcPct val="0"/>
              </a:spcBef>
              <a:spcAft>
                <a:spcPts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color ("blue");lt(90)</a:t>
            </a:r>
          </a:p>
          <a:p>
            <a:pPr marL="0" marR="0" lvl="0" indent="0" algn="l" defTabSz="914400" rtl="0" eaLnBrk="1" fontAlgn="base" latinLnBrk="0" hangingPunct="1">
              <a:spcBef>
                <a:spcPct val="0"/>
              </a:spcBef>
              <a:spcAft>
                <a:spcPts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a=textinput('Veličina','a=');a=int(a)</a:t>
            </a:r>
          </a:p>
          <a:p>
            <a:pPr marL="0" marR="0" lvl="0" indent="0" algn="l" defTabSz="914400" rtl="0" eaLnBrk="1" fontAlgn="base" latinLnBrk="0" hangingPunct="1">
              <a:spcBef>
                <a:spcPct val="0"/>
              </a:spcBef>
              <a:spcAft>
                <a:spcPts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zvijezda (a)</a:t>
            </a:r>
            <a:endParaRPr kumimoji="0" lang="sr-Latn-CS" sz="16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12.</a:t>
            </a:r>
            <a:endParaRPr lang="hr-HR" dirty="0"/>
          </a:p>
        </p:txBody>
      </p:sp>
      <p:sp>
        <p:nvSpPr>
          <p:cNvPr id="3" name="Rezervirano mjesto sadržaja 2"/>
          <p:cNvSpPr>
            <a:spLocks noGrp="1"/>
          </p:cNvSpPr>
          <p:nvPr>
            <p:ph idx="1"/>
          </p:nvPr>
        </p:nvSpPr>
        <p:spPr/>
        <p:txBody>
          <a:bodyPr/>
          <a:lstStyle/>
          <a:p>
            <a:r>
              <a:rPr lang="hr-HR" dirty="0" smtClean="0"/>
              <a:t>Napiši program koji pomoću rekurzivne procedure </a:t>
            </a:r>
            <a:r>
              <a:rPr lang="hr-HR" b="1" dirty="0" smtClean="0"/>
              <a:t>pahulja (n,a)</a:t>
            </a:r>
            <a:r>
              <a:rPr lang="hr-HR" dirty="0" smtClean="0"/>
              <a:t> crta pahuljicu na sljedeći način: </a:t>
            </a:r>
          </a:p>
          <a:p>
            <a:pPr lvl="0">
              <a:buFont typeface="Arial" pitchFamily="34" charset="0"/>
              <a:buChar char="•"/>
            </a:pPr>
            <a:r>
              <a:rPr lang="hr-HR" b="1" dirty="0" smtClean="0"/>
              <a:t>n</a:t>
            </a:r>
            <a:r>
              <a:rPr lang="hr-HR" dirty="0" smtClean="0"/>
              <a:t>=0: crta se trokut stranice duljine </a:t>
            </a:r>
            <a:r>
              <a:rPr lang="hr-HR" b="1" dirty="0" smtClean="0"/>
              <a:t>a</a:t>
            </a:r>
            <a:endParaRPr lang="hr-HR" dirty="0" smtClean="0"/>
          </a:p>
          <a:p>
            <a:pPr lvl="0">
              <a:buFont typeface="Arial" pitchFamily="34" charset="0"/>
              <a:buChar char="•"/>
            </a:pPr>
            <a:r>
              <a:rPr lang="hr-HR" b="1" dirty="0" smtClean="0"/>
              <a:t>n</a:t>
            </a:r>
            <a:r>
              <a:rPr lang="hr-HR" dirty="0" smtClean="0"/>
              <a:t>=1: svaka stranica trokuta podijeli se na četiri dijela čija je duljina </a:t>
            </a:r>
            <a:r>
              <a:rPr lang="hr-HR" b="1" dirty="0" smtClean="0"/>
              <a:t>a</a:t>
            </a:r>
            <a:r>
              <a:rPr lang="hr-HR" dirty="0" smtClean="0"/>
              <a:t>/3, kao na slici 19.</a:t>
            </a:r>
          </a:p>
          <a:p>
            <a:pPr lvl="0">
              <a:buFont typeface="Arial" pitchFamily="34" charset="0"/>
              <a:buChar char="•"/>
            </a:pPr>
            <a:r>
              <a:rPr lang="hr-HR" b="1" dirty="0" smtClean="0"/>
              <a:t>n</a:t>
            </a:r>
            <a:r>
              <a:rPr lang="hr-HR" dirty="0" smtClean="0"/>
              <a:t>=2: svaka linija nacrtana na razini </a:t>
            </a:r>
            <a:r>
              <a:rPr lang="hr-HR" b="1" dirty="0" smtClean="0"/>
              <a:t>n</a:t>
            </a:r>
            <a:r>
              <a:rPr lang="hr-HR" dirty="0" smtClean="0"/>
              <a:t>=1 dijeli se na isti način, itd.</a:t>
            </a:r>
          </a:p>
          <a:p>
            <a:endParaRPr lang="hr-HR" dirty="0"/>
          </a:p>
        </p:txBody>
      </p:sp>
      <p:pic>
        <p:nvPicPr>
          <p:cNvPr id="50178" name="Slika 103"/>
          <p:cNvPicPr>
            <a:picLocks noChangeAspect="1" noChangeArrowheads="1"/>
          </p:cNvPicPr>
          <p:nvPr/>
        </p:nvPicPr>
        <p:blipFill>
          <a:blip r:embed="rId2" cstate="print"/>
          <a:srcRect/>
          <a:stretch>
            <a:fillRect/>
          </a:stretch>
        </p:blipFill>
        <p:spPr bwMode="auto">
          <a:xfrm>
            <a:off x="683568" y="4221088"/>
            <a:ext cx="4766752" cy="2016224"/>
          </a:xfrm>
          <a:prstGeom prst="rect">
            <a:avLst/>
          </a:prstGeom>
          <a:noFill/>
          <a:ln w="9525">
            <a:noFill/>
            <a:miter lim="800000"/>
            <a:headEnd/>
            <a:tailEnd/>
          </a:ln>
        </p:spPr>
      </p:pic>
      <p:pic>
        <p:nvPicPr>
          <p:cNvPr id="50179" name="Slika 118"/>
          <p:cNvPicPr>
            <a:picLocks noChangeAspect="1" noChangeArrowheads="1"/>
          </p:cNvPicPr>
          <p:nvPr/>
        </p:nvPicPr>
        <p:blipFill>
          <a:blip r:embed="rId3" cstate="print"/>
          <a:srcRect/>
          <a:stretch>
            <a:fillRect/>
          </a:stretch>
        </p:blipFill>
        <p:spPr bwMode="auto">
          <a:xfrm>
            <a:off x="6516216" y="3573015"/>
            <a:ext cx="1113656" cy="299295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Vježba 1.</a:t>
            </a:r>
            <a:endParaRPr lang="hr-HR" dirty="0"/>
          </a:p>
        </p:txBody>
      </p:sp>
      <p:sp>
        <p:nvSpPr>
          <p:cNvPr id="3" name="Rezervirano mjesto sadržaja 2"/>
          <p:cNvSpPr>
            <a:spLocks noGrp="1"/>
          </p:cNvSpPr>
          <p:nvPr>
            <p:ph idx="1"/>
          </p:nvPr>
        </p:nvSpPr>
        <p:spPr/>
        <p:txBody>
          <a:bodyPr/>
          <a:lstStyle/>
          <a:p>
            <a:r>
              <a:rPr lang="hr-HR" dirty="0" smtClean="0"/>
              <a:t>Napišite rekurzivnu proceduru koja crta niz od </a:t>
            </a:r>
            <a:r>
              <a:rPr lang="hr-HR" b="1" dirty="0" smtClean="0"/>
              <a:t>n</a:t>
            </a:r>
            <a:r>
              <a:rPr lang="hr-HR" dirty="0" smtClean="0"/>
              <a:t> kvadrata  stranice duljine </a:t>
            </a:r>
            <a:r>
              <a:rPr lang="hr-HR" b="1" dirty="0" smtClean="0"/>
              <a:t>a</a:t>
            </a:r>
            <a:r>
              <a:rPr lang="hr-HR" dirty="0" smtClean="0"/>
              <a:t>. Kvadrati su obojani nasumično određenim bojama.</a:t>
            </a:r>
          </a:p>
          <a:p>
            <a:endParaRPr lang="hr-HR" dirty="0"/>
          </a:p>
        </p:txBody>
      </p:sp>
      <p:pic>
        <p:nvPicPr>
          <p:cNvPr id="4" name="Slika 3" descr="4708.tif"/>
          <p:cNvPicPr>
            <a:picLocks noChangeAspect="1"/>
          </p:cNvPicPr>
          <p:nvPr/>
        </p:nvPicPr>
        <p:blipFill>
          <a:blip r:embed="rId2" cstate="print"/>
          <a:stretch>
            <a:fillRect/>
          </a:stretch>
        </p:blipFill>
        <p:spPr>
          <a:xfrm>
            <a:off x="1691680" y="3429000"/>
            <a:ext cx="5256584" cy="2245531"/>
          </a:xfrm>
          <a:prstGeom prst="rect">
            <a:avLst/>
          </a:prstGeom>
        </p:spPr>
      </p:pic>
    </p:spTree>
    <p:extLst>
      <p:ext uri="{BB962C8B-B14F-4D97-AF65-F5344CB8AC3E}">
        <p14:creationId xmlns:p14="http://schemas.microsoft.com/office/powerpoint/2010/main" val="36641704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endParaRPr lang="hr-HR"/>
          </a:p>
        </p:txBody>
      </p:sp>
      <p:sp>
        <p:nvSpPr>
          <p:cNvPr id="51202" name="Text Box 2"/>
          <p:cNvSpPr txBox="1">
            <a:spLocks noChangeArrowheads="1"/>
          </p:cNvSpPr>
          <p:nvPr/>
        </p:nvSpPr>
        <p:spPr bwMode="auto">
          <a:xfrm>
            <a:off x="901700" y="784225"/>
            <a:ext cx="5629275" cy="4084935"/>
          </a:xfrm>
          <a:prstGeom prst="rect">
            <a:avLst/>
          </a:prstGeom>
          <a:solidFill>
            <a:srgbClr val="FFFFFF"/>
          </a:solidFill>
          <a:ln w="28575">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from turtle import  *</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def stranica(n,a):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    if n==0:</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        fd(a)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        return True</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    stranica(n-1,a/3);lt(60)</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    stranica(n-1,a/3);rt(120)</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    stranica(n-1,a/3);lt(60)</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    stranica(n-1,a/3)</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title ('Pahulja')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colormode (255);lt(90)</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a=textinput('Veličina','a=');a=int(a)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n=textinput('Dubina rekurzije','n=');n=int(n)</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for k in range(3):</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urier New" pitchFamily="49" charset="0"/>
                <a:cs typeface="Arial" pitchFamily="34" charset="0"/>
              </a:rPr>
              <a:t>    stranica(n,a);rt(120)</a:t>
            </a:r>
            <a:endParaRPr kumimoji="0" lang="sr-Latn-CS" sz="16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13.</a:t>
            </a:r>
            <a:endParaRPr lang="hr-HR" dirty="0"/>
          </a:p>
        </p:txBody>
      </p:sp>
      <p:sp>
        <p:nvSpPr>
          <p:cNvPr id="3" name="Rezervirano mjesto sadržaja 2"/>
          <p:cNvSpPr>
            <a:spLocks noGrp="1"/>
          </p:cNvSpPr>
          <p:nvPr>
            <p:ph idx="1"/>
          </p:nvPr>
        </p:nvSpPr>
        <p:spPr/>
        <p:txBody>
          <a:bodyPr/>
          <a:lstStyle/>
          <a:p>
            <a:r>
              <a:rPr lang="hr-HR" dirty="0" smtClean="0"/>
              <a:t>Napiši program koji pomoću rekurzivne procedure </a:t>
            </a:r>
            <a:r>
              <a:rPr lang="hr-HR" b="1" dirty="0" smtClean="0"/>
              <a:t>kvadrat (n,a)</a:t>
            </a:r>
            <a:r>
              <a:rPr lang="hr-HR" dirty="0" smtClean="0"/>
              <a:t> crta kvadrat na sljedeći način: </a:t>
            </a:r>
          </a:p>
          <a:p>
            <a:pPr lvl="0">
              <a:buFont typeface="Arial" pitchFamily="34" charset="0"/>
              <a:buChar char="•"/>
            </a:pPr>
            <a:r>
              <a:rPr lang="hr-HR" b="1" dirty="0" smtClean="0"/>
              <a:t>n</a:t>
            </a:r>
            <a:r>
              <a:rPr lang="hr-HR" dirty="0" smtClean="0"/>
              <a:t>=0: crta se kvadrat stranice duljine </a:t>
            </a:r>
            <a:r>
              <a:rPr lang="hr-HR" b="1" dirty="0" smtClean="0"/>
              <a:t>a</a:t>
            </a:r>
            <a:endParaRPr lang="hr-HR" dirty="0" smtClean="0"/>
          </a:p>
          <a:p>
            <a:pPr lvl="0">
              <a:buFont typeface="Arial" pitchFamily="34" charset="0"/>
              <a:buChar char="•"/>
            </a:pPr>
            <a:r>
              <a:rPr lang="hr-HR" b="1" dirty="0" smtClean="0"/>
              <a:t>n</a:t>
            </a:r>
            <a:r>
              <a:rPr lang="hr-HR" dirty="0" smtClean="0"/>
              <a:t>=1: svaka stranica kvadrata podijeli se na tri dijela čija je duljina </a:t>
            </a:r>
            <a:r>
              <a:rPr lang="hr-HR" b="1" dirty="0" smtClean="0"/>
              <a:t>a</a:t>
            </a:r>
            <a:r>
              <a:rPr lang="hr-HR" dirty="0" smtClean="0"/>
              <a:t>/2, kao na slici 21.</a:t>
            </a:r>
          </a:p>
          <a:p>
            <a:pPr lvl="0">
              <a:buFont typeface="Arial" pitchFamily="34" charset="0"/>
              <a:buChar char="•"/>
            </a:pPr>
            <a:r>
              <a:rPr lang="hr-HR" b="1" dirty="0" smtClean="0"/>
              <a:t>n</a:t>
            </a:r>
            <a:r>
              <a:rPr lang="hr-HR" dirty="0" smtClean="0"/>
              <a:t>=2: svaka linija nacrtana na razini </a:t>
            </a:r>
            <a:r>
              <a:rPr lang="hr-HR" b="1" dirty="0" smtClean="0"/>
              <a:t>n</a:t>
            </a:r>
            <a:r>
              <a:rPr lang="hr-HR" dirty="0" smtClean="0"/>
              <a:t>=1 dijeli se na isti način, itd.</a:t>
            </a:r>
          </a:p>
          <a:p>
            <a:endParaRPr lang="hr-HR" dirty="0"/>
          </a:p>
        </p:txBody>
      </p:sp>
      <p:pic>
        <p:nvPicPr>
          <p:cNvPr id="52226" name="Slika 104"/>
          <p:cNvPicPr>
            <a:picLocks noChangeAspect="1" noChangeArrowheads="1"/>
          </p:cNvPicPr>
          <p:nvPr/>
        </p:nvPicPr>
        <p:blipFill>
          <a:blip r:embed="rId2" cstate="print"/>
          <a:srcRect/>
          <a:stretch>
            <a:fillRect/>
          </a:stretch>
        </p:blipFill>
        <p:spPr bwMode="auto">
          <a:xfrm>
            <a:off x="539552" y="4149080"/>
            <a:ext cx="4934286" cy="1728192"/>
          </a:xfrm>
          <a:prstGeom prst="rect">
            <a:avLst/>
          </a:prstGeom>
          <a:noFill/>
          <a:ln w="9525">
            <a:noFill/>
            <a:miter lim="800000"/>
            <a:headEnd/>
            <a:tailEnd/>
          </a:ln>
        </p:spPr>
      </p:pic>
      <p:pic>
        <p:nvPicPr>
          <p:cNvPr id="52227" name="Slika 119"/>
          <p:cNvPicPr>
            <a:picLocks noChangeAspect="1" noChangeArrowheads="1"/>
          </p:cNvPicPr>
          <p:nvPr/>
        </p:nvPicPr>
        <p:blipFill>
          <a:blip r:embed="rId3" cstate="print"/>
          <a:srcRect/>
          <a:stretch>
            <a:fillRect/>
          </a:stretch>
        </p:blipFill>
        <p:spPr bwMode="auto">
          <a:xfrm>
            <a:off x="6516216" y="3861048"/>
            <a:ext cx="1656581" cy="21905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endParaRPr lang="hr-HR"/>
          </a:p>
        </p:txBody>
      </p:sp>
      <p:sp>
        <p:nvSpPr>
          <p:cNvPr id="61442" name="Text Box 2"/>
          <p:cNvSpPr txBox="1">
            <a:spLocks noChangeArrowheads="1"/>
          </p:cNvSpPr>
          <p:nvPr/>
        </p:nvSpPr>
        <p:spPr bwMode="auto">
          <a:xfrm>
            <a:off x="611560" y="1268760"/>
            <a:ext cx="8316416" cy="3528392"/>
          </a:xfrm>
          <a:prstGeom prst="rect">
            <a:avLst/>
          </a:prstGeom>
          <a:solidFill>
            <a:srgbClr val="FFFFFF"/>
          </a:solidFill>
          <a:ln w="28575">
            <a:solidFill>
              <a:srgbClr val="FFC000"/>
            </a:solidFill>
            <a:miter lim="800000"/>
            <a:headEnd/>
            <a:tailEnd/>
          </a:ln>
        </p:spPr>
        <p:txBody>
          <a:bodyPr vert="horz" wrap="square" lIns="91440" tIns="45720" rIns="91440" bIns="45720" numCol="1" anchor="t" anchorCtr="0" compatLnSpc="1">
            <a:prstTxWarp prst="textNoShape">
              <a:avLst/>
            </a:prstTxWarp>
          </a:bodyPr>
          <a:lstStyle/>
          <a:p>
            <a:r>
              <a:rPr lang="hr-HR" sz="1600" dirty="0" smtClean="0">
                <a:latin typeface="Courier New" pitchFamily="49" charset="0"/>
                <a:cs typeface="Arial" pitchFamily="34" charset="0"/>
              </a:rPr>
              <a:t>from turtle import  *</a:t>
            </a:r>
          </a:p>
          <a:p>
            <a:r>
              <a:rPr lang="hr-HR" sz="1600" dirty="0" smtClean="0">
                <a:latin typeface="Courier New" pitchFamily="49" charset="0"/>
                <a:cs typeface="Arial" pitchFamily="34" charset="0"/>
              </a:rPr>
              <a:t>def stranica(n,a):</a:t>
            </a:r>
          </a:p>
          <a:p>
            <a:r>
              <a:rPr lang="hr-HR" sz="1600" dirty="0" smtClean="0">
                <a:latin typeface="Courier New" pitchFamily="49" charset="0"/>
                <a:cs typeface="Arial" pitchFamily="34" charset="0"/>
              </a:rPr>
              <a:t>    if n==0:</a:t>
            </a:r>
          </a:p>
          <a:p>
            <a:r>
              <a:rPr lang="hr-HR" sz="1600" dirty="0" smtClean="0">
                <a:latin typeface="Courier New" pitchFamily="49" charset="0"/>
                <a:cs typeface="Arial" pitchFamily="34" charset="0"/>
              </a:rPr>
              <a:t>        fd(a)</a:t>
            </a:r>
          </a:p>
          <a:p>
            <a:r>
              <a:rPr lang="hr-HR" sz="1600" dirty="0" smtClean="0">
                <a:latin typeface="Courier New" pitchFamily="49" charset="0"/>
                <a:cs typeface="Arial" pitchFamily="34" charset="0"/>
              </a:rPr>
              <a:t>        return True</a:t>
            </a:r>
          </a:p>
          <a:p>
            <a:r>
              <a:rPr lang="hr-HR" sz="1600" dirty="0" smtClean="0">
                <a:latin typeface="Courier New" pitchFamily="49" charset="0"/>
                <a:cs typeface="Arial" pitchFamily="34" charset="0"/>
              </a:rPr>
              <a:t>    stranica(n-1,a/2);rt(90);stranica(n-1,a/2);</a:t>
            </a:r>
          </a:p>
          <a:p>
            <a:r>
              <a:rPr lang="hr-HR" sz="1600" dirty="0" smtClean="0">
                <a:latin typeface="Courier New" pitchFamily="49" charset="0"/>
                <a:cs typeface="Arial" pitchFamily="34" charset="0"/>
              </a:rPr>
              <a:t>    lt(90);stranica(n-1,a/2)</a:t>
            </a:r>
          </a:p>
          <a:p>
            <a:r>
              <a:rPr lang="hr-HR" sz="1600" dirty="0" smtClean="0">
                <a:latin typeface="Courier New" pitchFamily="49" charset="0"/>
                <a:cs typeface="Arial" pitchFamily="34" charset="0"/>
              </a:rPr>
              <a:t>title ('Kvadrat')</a:t>
            </a:r>
          </a:p>
          <a:p>
            <a:r>
              <a:rPr lang="hr-HR" sz="1600" dirty="0" smtClean="0">
                <a:latin typeface="Courier New" pitchFamily="49" charset="0"/>
                <a:cs typeface="Arial" pitchFamily="34" charset="0"/>
              </a:rPr>
              <a:t>colormode (255);lt(90)</a:t>
            </a:r>
          </a:p>
          <a:p>
            <a:r>
              <a:rPr lang="hr-HR" sz="1600" dirty="0" smtClean="0">
                <a:latin typeface="Courier New" pitchFamily="49" charset="0"/>
                <a:cs typeface="Arial" pitchFamily="34" charset="0"/>
              </a:rPr>
              <a:t>a=textinput('Veličina','a=');a=int(a)</a:t>
            </a:r>
          </a:p>
          <a:p>
            <a:r>
              <a:rPr lang="hr-HR" sz="1600" dirty="0" smtClean="0">
                <a:latin typeface="Courier New" pitchFamily="49" charset="0"/>
                <a:cs typeface="Arial" pitchFamily="34" charset="0"/>
              </a:rPr>
              <a:t>n=textinput('Dubina rekurzije','n=');n=int(n)</a:t>
            </a:r>
          </a:p>
          <a:p>
            <a:r>
              <a:rPr lang="hr-HR" sz="1600" dirty="0" smtClean="0">
                <a:latin typeface="Courier New" pitchFamily="49" charset="0"/>
                <a:cs typeface="Arial" pitchFamily="34" charset="0"/>
              </a:rPr>
              <a:t>for k in range(4):</a:t>
            </a:r>
          </a:p>
          <a:p>
            <a:r>
              <a:rPr lang="hr-HR" sz="1600" dirty="0" smtClean="0">
                <a:latin typeface="Courier New" pitchFamily="49" charset="0"/>
                <a:cs typeface="Arial" pitchFamily="34" charset="0"/>
              </a:rPr>
              <a:t>    stranica(n,a);rt(90)</a:t>
            </a:r>
            <a:endParaRPr lang="sr-Latn-CS" sz="1600" dirty="0" smtClean="0">
              <a:latin typeface="Courier New" pitchFamily="49"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14.</a:t>
            </a:r>
            <a:endParaRPr lang="hr-HR" dirty="0"/>
          </a:p>
        </p:txBody>
      </p:sp>
      <p:sp>
        <p:nvSpPr>
          <p:cNvPr id="3" name="Rezervirano mjesto sadržaja 2"/>
          <p:cNvSpPr>
            <a:spLocks noGrp="1"/>
          </p:cNvSpPr>
          <p:nvPr>
            <p:ph idx="1"/>
          </p:nvPr>
        </p:nvSpPr>
        <p:spPr/>
        <p:txBody>
          <a:bodyPr/>
          <a:lstStyle/>
          <a:p>
            <a:r>
              <a:rPr lang="hr-HR" dirty="0" smtClean="0"/>
              <a:t>. Napiši program koji pomoću rekurzivne procedure </a:t>
            </a:r>
            <a:r>
              <a:rPr lang="hr-HR" b="1" dirty="0" smtClean="0"/>
              <a:t>H (n,a)</a:t>
            </a:r>
            <a:r>
              <a:rPr lang="hr-HR" dirty="0" smtClean="0"/>
              <a:t> crta slovo </a:t>
            </a:r>
            <a:r>
              <a:rPr lang="hr-HR" b="1" dirty="0" smtClean="0"/>
              <a:t>H </a:t>
            </a:r>
            <a:r>
              <a:rPr lang="hr-HR" dirty="0" smtClean="0"/>
              <a:t>na sljedeći način: </a:t>
            </a:r>
          </a:p>
          <a:p>
            <a:pPr lvl="0">
              <a:buFont typeface="Arial" pitchFamily="34" charset="0"/>
              <a:buChar char="•"/>
            </a:pPr>
            <a:r>
              <a:rPr lang="hr-HR" b="1" dirty="0" smtClean="0"/>
              <a:t>n</a:t>
            </a:r>
            <a:r>
              <a:rPr lang="hr-HR" dirty="0" smtClean="0"/>
              <a:t>=1: nacrta se slovo </a:t>
            </a:r>
            <a:r>
              <a:rPr lang="hr-HR" b="1" dirty="0" smtClean="0"/>
              <a:t>H</a:t>
            </a:r>
            <a:r>
              <a:rPr lang="hr-HR" dirty="0" smtClean="0"/>
              <a:t>, tako da je udaljenost od položaja kornjače na slici 22. do okomite linije </a:t>
            </a:r>
            <a:r>
              <a:rPr lang="hr-HR" b="1" dirty="0" smtClean="0"/>
              <a:t>a</a:t>
            </a:r>
            <a:r>
              <a:rPr lang="hr-HR" dirty="0" smtClean="0"/>
              <a:t>, a okomite linije iznad i ispod vodoravne linije su duljine </a:t>
            </a:r>
            <a:r>
              <a:rPr lang="hr-HR" b="1" dirty="0" smtClean="0"/>
              <a:t>a</a:t>
            </a:r>
            <a:endParaRPr lang="hr-HR" dirty="0" smtClean="0"/>
          </a:p>
          <a:p>
            <a:pPr lvl="0">
              <a:buFont typeface="Arial" pitchFamily="34" charset="0"/>
              <a:buChar char="•"/>
            </a:pPr>
            <a:r>
              <a:rPr lang="hr-HR" b="1" dirty="0" smtClean="0"/>
              <a:t>n</a:t>
            </a:r>
            <a:r>
              <a:rPr lang="hr-HR" dirty="0" smtClean="0"/>
              <a:t>=2: na svakom kraju okomite linije nacrta se slovo H, kao za n=1 veličine </a:t>
            </a:r>
            <a:r>
              <a:rPr lang="hr-HR" b="1" dirty="0" smtClean="0"/>
              <a:t>a/2</a:t>
            </a:r>
            <a:r>
              <a:rPr lang="hr-HR" dirty="0" smtClean="0"/>
              <a:t>, itd.</a:t>
            </a:r>
          </a:p>
          <a:p>
            <a:endParaRPr lang="hr-HR" dirty="0"/>
          </a:p>
        </p:txBody>
      </p:sp>
      <p:pic>
        <p:nvPicPr>
          <p:cNvPr id="53250" name="Slika 105"/>
          <p:cNvPicPr>
            <a:picLocks noChangeAspect="1" noChangeArrowheads="1"/>
          </p:cNvPicPr>
          <p:nvPr/>
        </p:nvPicPr>
        <p:blipFill>
          <a:blip r:embed="rId2" cstate="print"/>
          <a:srcRect/>
          <a:stretch>
            <a:fillRect/>
          </a:stretch>
        </p:blipFill>
        <p:spPr bwMode="auto">
          <a:xfrm>
            <a:off x="2123728" y="4005064"/>
            <a:ext cx="4684762" cy="222101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endParaRPr lang="hr-HR"/>
          </a:p>
        </p:txBody>
      </p:sp>
      <p:sp>
        <p:nvSpPr>
          <p:cNvPr id="62466" name="Text Box 2"/>
          <p:cNvSpPr txBox="1">
            <a:spLocks noChangeArrowheads="1"/>
          </p:cNvSpPr>
          <p:nvPr/>
        </p:nvSpPr>
        <p:spPr bwMode="auto">
          <a:xfrm>
            <a:off x="683568" y="908720"/>
            <a:ext cx="7560840" cy="3744416"/>
          </a:xfrm>
          <a:prstGeom prst="rect">
            <a:avLst/>
          </a:prstGeom>
          <a:solidFill>
            <a:srgbClr val="FFFFFF"/>
          </a:solidFill>
          <a:ln w="28575">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from turtle import  *</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def H(n,a):</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if n==0:</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return True</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lt(90);fd(a);rt(90);fd(a)</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H(n-1,a/2); bk(2*a)</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H(n-1,a/2); fd(a);rt(90);fd(2*a);lt(90);fd(a)</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H(n-1,a/2); bk(2*a)</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H(n-1,a/2); fd(a);lt(90);fd(a);rt(90)</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title ('Slovo H')</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colormode (255);lt(90)</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a=textinput('Veličina','a=');a=int(a)</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n=textinput('Dubina rekurzije','n=');n=int(n)</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H(n,a)</a:t>
            </a:r>
            <a:endParaRPr lang="sr-Latn-CS" sz="1600" dirty="0" smtClean="0">
              <a:latin typeface="Courier New" pitchFamily="49" charset="0"/>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15.</a:t>
            </a:r>
            <a:endParaRPr lang="hr-HR" dirty="0"/>
          </a:p>
        </p:txBody>
      </p:sp>
      <p:sp>
        <p:nvSpPr>
          <p:cNvPr id="3" name="Rezervirano mjesto sadržaja 2"/>
          <p:cNvSpPr>
            <a:spLocks noGrp="1"/>
          </p:cNvSpPr>
          <p:nvPr>
            <p:ph idx="1"/>
          </p:nvPr>
        </p:nvSpPr>
        <p:spPr/>
        <p:txBody>
          <a:bodyPr/>
          <a:lstStyle/>
          <a:p>
            <a:r>
              <a:rPr lang="hr-HR" dirty="0" smtClean="0"/>
              <a:t>Napiši program koji crta Levijev fraktal pomoću rekurzivne procedure </a:t>
            </a:r>
            <a:r>
              <a:rPr lang="hr-HR" b="1" dirty="0" smtClean="0"/>
              <a:t>stranica (n,a)</a:t>
            </a:r>
            <a:r>
              <a:rPr lang="hr-HR" dirty="0" smtClean="0"/>
              <a:t> </a:t>
            </a:r>
            <a:r>
              <a:rPr lang="hr-HR" b="1" dirty="0" smtClean="0"/>
              <a:t> </a:t>
            </a:r>
            <a:r>
              <a:rPr lang="hr-HR" dirty="0" smtClean="0"/>
              <a:t>na sljedeći način. </a:t>
            </a:r>
          </a:p>
          <a:p>
            <a:pPr lvl="0">
              <a:buFont typeface="Arial" pitchFamily="34" charset="0"/>
              <a:buChar char="•"/>
            </a:pPr>
            <a:r>
              <a:rPr lang="hr-HR" sz="2000" b="1" dirty="0" smtClean="0"/>
              <a:t>n</a:t>
            </a:r>
            <a:r>
              <a:rPr lang="hr-HR" sz="2000" dirty="0" smtClean="0"/>
              <a:t>=0: nacrta crtu duljine </a:t>
            </a:r>
            <a:r>
              <a:rPr lang="hr-HR" sz="2000" b="1" dirty="0" smtClean="0"/>
              <a:t>a</a:t>
            </a:r>
            <a:endParaRPr lang="hr-HR" sz="2000" dirty="0" smtClean="0"/>
          </a:p>
          <a:p>
            <a:pPr lvl="0">
              <a:buFont typeface="Arial" pitchFamily="34" charset="0"/>
              <a:buChar char="•"/>
            </a:pPr>
            <a:r>
              <a:rPr lang="hr-HR" sz="2000" b="1" dirty="0" smtClean="0"/>
              <a:t>n</a:t>
            </a:r>
            <a:r>
              <a:rPr lang="hr-HR" sz="2000" dirty="0" smtClean="0"/>
              <a:t>=1: ravnu crtu zamijeni s dvije katete jednakokračnog pravokutnog trokuta čija je duljina hipotenuze </a:t>
            </a:r>
            <a:r>
              <a:rPr lang="hr-HR" sz="2000" b="1" dirty="0" smtClean="0"/>
              <a:t>a</a:t>
            </a:r>
            <a:endParaRPr lang="hr-HR" sz="2000" dirty="0" smtClean="0"/>
          </a:p>
          <a:p>
            <a:pPr lvl="0">
              <a:buFont typeface="Arial" pitchFamily="34" charset="0"/>
              <a:buChar char="•"/>
            </a:pPr>
            <a:r>
              <a:rPr lang="hr-HR" sz="2000" b="1" dirty="0" smtClean="0"/>
              <a:t>n</a:t>
            </a:r>
            <a:r>
              <a:rPr lang="hr-HR" sz="2000" dirty="0" smtClean="0"/>
              <a:t>=2: svaku ravnu liniju zamijeni s onim što se nacrta za </a:t>
            </a:r>
            <a:r>
              <a:rPr lang="hr-HR" sz="2000" b="1" dirty="0" smtClean="0"/>
              <a:t>n</a:t>
            </a:r>
            <a:r>
              <a:rPr lang="hr-HR" sz="2000" dirty="0" smtClean="0"/>
              <a:t>=1, itd…</a:t>
            </a:r>
          </a:p>
          <a:p>
            <a:r>
              <a:rPr lang="hr-HR" dirty="0" smtClean="0"/>
              <a:t>U glavnom programu 3 puta se pozove rekurzivna procedura </a:t>
            </a:r>
            <a:r>
              <a:rPr lang="hr-HR" b="1" dirty="0" smtClean="0">
                <a:latin typeface="Courier New" pitchFamily="49" charset="0"/>
                <a:cs typeface="Courier New" pitchFamily="49" charset="0"/>
              </a:rPr>
              <a:t>stranica (n,a)</a:t>
            </a:r>
            <a:r>
              <a:rPr lang="hr-HR" dirty="0" smtClean="0">
                <a:latin typeface="Courier New" pitchFamily="49" charset="0"/>
                <a:cs typeface="Courier New" pitchFamily="49" charset="0"/>
              </a:rPr>
              <a:t>:</a:t>
            </a:r>
          </a:p>
          <a:p>
            <a:r>
              <a:rPr lang="hr-HR" sz="2000" dirty="0" smtClean="0">
                <a:latin typeface="Courier New" pitchFamily="49" charset="0"/>
                <a:cs typeface="Courier New" pitchFamily="49" charset="0"/>
              </a:rPr>
              <a:t>for k in range(3):</a:t>
            </a:r>
          </a:p>
          <a:p>
            <a:r>
              <a:rPr lang="hr-HR" sz="2000" dirty="0" smtClean="0">
                <a:latin typeface="Courier New" pitchFamily="49" charset="0"/>
                <a:cs typeface="Courier New" pitchFamily="49" charset="0"/>
              </a:rPr>
              <a:t>    stranica(n,a);lt(90)</a:t>
            </a:r>
          </a:p>
          <a:p>
            <a:endParaRPr lang="hr-HR" dirty="0"/>
          </a:p>
        </p:txBody>
      </p:sp>
      <p:pic>
        <p:nvPicPr>
          <p:cNvPr id="54274" name="Slika 106"/>
          <p:cNvPicPr>
            <a:picLocks noChangeAspect="1" noChangeArrowheads="1"/>
          </p:cNvPicPr>
          <p:nvPr/>
        </p:nvPicPr>
        <p:blipFill>
          <a:blip r:embed="rId2" cstate="print"/>
          <a:srcRect/>
          <a:stretch>
            <a:fillRect/>
          </a:stretch>
        </p:blipFill>
        <p:spPr bwMode="auto">
          <a:xfrm>
            <a:off x="1475656" y="4797152"/>
            <a:ext cx="2581275" cy="1800225"/>
          </a:xfrm>
          <a:prstGeom prst="rect">
            <a:avLst/>
          </a:prstGeom>
          <a:noFill/>
          <a:ln w="9525">
            <a:noFill/>
            <a:miter lim="800000"/>
            <a:headEnd/>
            <a:tailEnd/>
          </a:ln>
        </p:spPr>
      </p:pic>
      <p:pic>
        <p:nvPicPr>
          <p:cNvPr id="54275" name="Slika 120"/>
          <p:cNvPicPr>
            <a:picLocks noChangeAspect="1" noChangeArrowheads="1"/>
          </p:cNvPicPr>
          <p:nvPr/>
        </p:nvPicPr>
        <p:blipFill>
          <a:blip r:embed="rId3" cstate="print"/>
          <a:srcRect/>
          <a:stretch>
            <a:fillRect/>
          </a:stretch>
        </p:blipFill>
        <p:spPr bwMode="auto">
          <a:xfrm>
            <a:off x="5652120" y="4221088"/>
            <a:ext cx="1847850" cy="1085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endParaRPr lang="hr-HR"/>
          </a:p>
        </p:txBody>
      </p:sp>
      <p:sp>
        <p:nvSpPr>
          <p:cNvPr id="63490" name="Text Box 2"/>
          <p:cNvSpPr txBox="1">
            <a:spLocks noChangeArrowheads="1"/>
          </p:cNvSpPr>
          <p:nvPr/>
        </p:nvSpPr>
        <p:spPr bwMode="auto">
          <a:xfrm>
            <a:off x="1043608" y="1844824"/>
            <a:ext cx="5629275" cy="4032448"/>
          </a:xfrm>
          <a:prstGeom prst="rect">
            <a:avLst/>
          </a:prstGeom>
          <a:solidFill>
            <a:srgbClr val="FFFFFF"/>
          </a:solidFill>
          <a:ln w="28575">
            <a:solidFill>
              <a:srgbClr val="FFC000"/>
            </a:solidFill>
            <a:miter lim="800000"/>
            <a:headEnd/>
            <a:tailEnd/>
          </a:ln>
        </p:spPr>
        <p:txBody>
          <a:bodyPr vert="horz" wrap="square" lIns="91440" tIns="45720" rIns="91440" bIns="45720" numCol="1" anchor="t" anchorCtr="0" compatLnSpc="1">
            <a:prstTxWarp prst="textNoShape">
              <a:avLst/>
            </a:prstTxWarp>
          </a:bodyPr>
          <a:lstStyle/>
          <a:p>
            <a:r>
              <a:rPr lang="hr-HR" sz="1600" dirty="0" smtClean="0">
                <a:latin typeface="Courier New" pitchFamily="49" charset="0"/>
                <a:cs typeface="Arial" pitchFamily="34" charset="0"/>
              </a:rPr>
              <a:t>from turtle import  *</a:t>
            </a:r>
          </a:p>
          <a:p>
            <a:r>
              <a:rPr lang="hr-HR" sz="1600" dirty="0" smtClean="0">
                <a:latin typeface="Courier New" pitchFamily="49" charset="0"/>
                <a:cs typeface="Arial" pitchFamily="34" charset="0"/>
              </a:rPr>
              <a:t>from math import *</a:t>
            </a:r>
          </a:p>
          <a:p>
            <a:r>
              <a:rPr lang="hr-HR" sz="1600" dirty="0" smtClean="0">
                <a:latin typeface="Courier New" pitchFamily="49" charset="0"/>
                <a:cs typeface="Arial" pitchFamily="34" charset="0"/>
              </a:rPr>
              <a:t>def stranica(n,a):</a:t>
            </a:r>
          </a:p>
          <a:p>
            <a:r>
              <a:rPr lang="hr-HR" sz="1600" dirty="0" smtClean="0">
                <a:latin typeface="Courier New" pitchFamily="49" charset="0"/>
                <a:cs typeface="Arial" pitchFamily="34" charset="0"/>
              </a:rPr>
              <a:t>    if n==0:</a:t>
            </a:r>
          </a:p>
          <a:p>
            <a:r>
              <a:rPr lang="hr-HR" sz="1600" dirty="0" smtClean="0">
                <a:latin typeface="Courier New" pitchFamily="49" charset="0"/>
                <a:cs typeface="Arial" pitchFamily="34" charset="0"/>
              </a:rPr>
              <a:t>        fd(a)</a:t>
            </a:r>
          </a:p>
          <a:p>
            <a:r>
              <a:rPr lang="hr-HR" sz="1600" dirty="0" smtClean="0">
                <a:latin typeface="Courier New" pitchFamily="49" charset="0"/>
                <a:cs typeface="Arial" pitchFamily="34" charset="0"/>
              </a:rPr>
              <a:t>        return True</a:t>
            </a:r>
          </a:p>
          <a:p>
            <a:r>
              <a:rPr lang="hr-HR" sz="1600" dirty="0" smtClean="0">
                <a:latin typeface="Courier New" pitchFamily="49" charset="0"/>
                <a:cs typeface="Arial" pitchFamily="34" charset="0"/>
              </a:rPr>
              <a:t>    rt(45);stranica(n-1,a/sqrt(2))</a:t>
            </a:r>
          </a:p>
          <a:p>
            <a:r>
              <a:rPr lang="hr-HR" sz="1600" dirty="0" smtClean="0">
                <a:latin typeface="Courier New" pitchFamily="49" charset="0"/>
                <a:cs typeface="Arial" pitchFamily="34" charset="0"/>
              </a:rPr>
              <a:t>    lt(90);stranica(n-1,a/sqrt(2))</a:t>
            </a:r>
          </a:p>
          <a:p>
            <a:r>
              <a:rPr lang="hr-HR" sz="1600" dirty="0" smtClean="0">
                <a:latin typeface="Courier New" pitchFamily="49" charset="0"/>
                <a:cs typeface="Arial" pitchFamily="34" charset="0"/>
              </a:rPr>
              <a:t>    rt(45)</a:t>
            </a:r>
          </a:p>
          <a:p>
            <a:r>
              <a:rPr lang="hr-HR" sz="1600" dirty="0" smtClean="0">
                <a:latin typeface="Courier New" pitchFamily="49" charset="0"/>
                <a:cs typeface="Arial" pitchFamily="34" charset="0"/>
              </a:rPr>
              <a:t>title ('Levijev fraktal')</a:t>
            </a:r>
          </a:p>
          <a:p>
            <a:r>
              <a:rPr lang="hr-HR" sz="1600" dirty="0" smtClean="0">
                <a:latin typeface="Courier New" pitchFamily="49" charset="0"/>
                <a:cs typeface="Arial" pitchFamily="34" charset="0"/>
              </a:rPr>
              <a:t>colormode (255);rt(90)</a:t>
            </a:r>
          </a:p>
          <a:p>
            <a:r>
              <a:rPr lang="hr-HR" sz="1600" dirty="0" smtClean="0">
                <a:latin typeface="Courier New" pitchFamily="49" charset="0"/>
                <a:cs typeface="Arial" pitchFamily="34" charset="0"/>
              </a:rPr>
              <a:t>a=textinput('Veličina','a=');a=int(a)</a:t>
            </a:r>
          </a:p>
          <a:p>
            <a:r>
              <a:rPr lang="hr-HR" sz="1600" dirty="0" smtClean="0">
                <a:latin typeface="Courier New" pitchFamily="49" charset="0"/>
                <a:cs typeface="Arial" pitchFamily="34" charset="0"/>
              </a:rPr>
              <a:t>n=textinput('Dubina rekurzije','n=');n=int(n)</a:t>
            </a:r>
          </a:p>
          <a:p>
            <a:r>
              <a:rPr lang="hr-HR" sz="1600" dirty="0" smtClean="0">
                <a:latin typeface="Courier New" pitchFamily="49" charset="0"/>
                <a:cs typeface="Arial" pitchFamily="34" charset="0"/>
              </a:rPr>
              <a:t>for k in range(3):</a:t>
            </a:r>
          </a:p>
          <a:p>
            <a:r>
              <a:rPr lang="hr-HR" sz="1600" dirty="0" smtClean="0">
                <a:latin typeface="Courier New" pitchFamily="49" charset="0"/>
                <a:cs typeface="Arial" pitchFamily="34" charset="0"/>
              </a:rPr>
              <a:t>    stranica(n,a);lt(90)</a:t>
            </a:r>
            <a:endParaRPr lang="sr-Latn-CS" sz="1600" dirty="0" smtClean="0">
              <a:latin typeface="Courier New" pitchFamily="49" charset="0"/>
              <a:cs typeface="Arial"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16.</a:t>
            </a:r>
            <a:endParaRPr lang="hr-HR" dirty="0"/>
          </a:p>
        </p:txBody>
      </p:sp>
      <p:sp>
        <p:nvSpPr>
          <p:cNvPr id="3" name="Rezervirano mjesto sadržaja 2"/>
          <p:cNvSpPr>
            <a:spLocks noGrp="1"/>
          </p:cNvSpPr>
          <p:nvPr>
            <p:ph idx="1"/>
          </p:nvPr>
        </p:nvSpPr>
        <p:spPr/>
        <p:txBody>
          <a:bodyPr/>
          <a:lstStyle/>
          <a:p>
            <a:r>
              <a:rPr lang="hr-HR" dirty="0" smtClean="0"/>
              <a:t>Ako se</a:t>
            </a:r>
            <a:r>
              <a:rPr lang="hr-HR" b="1" dirty="0" smtClean="0"/>
              <a:t> for </a:t>
            </a:r>
            <a:r>
              <a:rPr lang="hr-HR" dirty="0" smtClean="0"/>
              <a:t>petlja u glavnom programu prošlog zadatka ponovi 4 puta (umjesto 3 puta) dobije se  Levijev fraktal.</a:t>
            </a:r>
            <a:endParaRPr lang="hr-HR" dirty="0"/>
          </a:p>
        </p:txBody>
      </p:sp>
      <p:pic>
        <p:nvPicPr>
          <p:cNvPr id="55298" name="Slika 107"/>
          <p:cNvPicPr>
            <a:picLocks noChangeAspect="1" noChangeArrowheads="1"/>
          </p:cNvPicPr>
          <p:nvPr/>
        </p:nvPicPr>
        <p:blipFill>
          <a:blip r:embed="rId2" cstate="print"/>
          <a:srcRect/>
          <a:stretch>
            <a:fillRect/>
          </a:stretch>
        </p:blipFill>
        <p:spPr bwMode="auto">
          <a:xfrm>
            <a:off x="6084168" y="2132856"/>
            <a:ext cx="2457450" cy="2058987"/>
          </a:xfrm>
          <a:prstGeom prst="rect">
            <a:avLst/>
          </a:prstGeom>
          <a:noFill/>
          <a:ln w="9525">
            <a:noFill/>
            <a:miter lim="800000"/>
            <a:headEnd/>
            <a:tailEnd/>
          </a:ln>
        </p:spPr>
      </p:pic>
      <p:sp>
        <p:nvSpPr>
          <p:cNvPr id="55299" name="Text Box 3"/>
          <p:cNvSpPr txBox="1">
            <a:spLocks noChangeArrowheads="1"/>
          </p:cNvSpPr>
          <p:nvPr/>
        </p:nvSpPr>
        <p:spPr bwMode="auto">
          <a:xfrm>
            <a:off x="467545" y="2060848"/>
            <a:ext cx="5040560" cy="3960440"/>
          </a:xfrm>
          <a:prstGeom prst="rect">
            <a:avLst/>
          </a:prstGeom>
          <a:solidFill>
            <a:srgbClr val="FFFFFF"/>
          </a:solidFill>
          <a:ln w="28575">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from turtle import  *</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from math import *</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def stranica(n,a):</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if n==0:</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fd(a)</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return True</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rt(45);stranica(n-1,a/sqrt(2))</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lt(90);stranica(n-1,a/sqrt(2))</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rt(45)</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title ('Levijev fraktal')</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colormode (255);rt(90)</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a=textinput('Veličina','a=');a=int(a)</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n=textinput('Dubina rekurzije','n=');n=int(n)</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for k in range(4):</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stranica(n,a);lt(90)</a:t>
            </a:r>
            <a:endParaRPr lang="sr-Latn-CS" sz="1600" dirty="0" smtClean="0">
              <a:latin typeface="Courier New" pitchFamily="49" charset="0"/>
              <a:cs typeface="Arial"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17.</a:t>
            </a:r>
            <a:endParaRPr lang="hr-HR" dirty="0"/>
          </a:p>
        </p:txBody>
      </p:sp>
      <p:sp>
        <p:nvSpPr>
          <p:cNvPr id="3" name="Rezervirano mjesto sadržaja 2"/>
          <p:cNvSpPr>
            <a:spLocks noGrp="1"/>
          </p:cNvSpPr>
          <p:nvPr>
            <p:ph idx="1"/>
          </p:nvPr>
        </p:nvSpPr>
        <p:spPr/>
        <p:txBody>
          <a:bodyPr/>
          <a:lstStyle/>
          <a:p>
            <a:r>
              <a:rPr lang="hr-HR" dirty="0" smtClean="0"/>
              <a:t>Napiši rekurzivnu proceduru kvadrat(n,a,kut) crta fraktal </a:t>
            </a:r>
            <a:r>
              <a:rPr lang="hr-HR" b="1" dirty="0" smtClean="0"/>
              <a:t>Cesaro</a:t>
            </a:r>
            <a:r>
              <a:rPr lang="hr-HR" dirty="0" smtClean="0"/>
              <a:t>. Stranicu kvadrata treba zamijeniti linijom kao na slici, a kvadrat se crta nalijevo. </a:t>
            </a:r>
          </a:p>
          <a:p>
            <a:r>
              <a:rPr lang="hr-HR" i="1" dirty="0" smtClean="0"/>
              <a:t>Napomena:</a:t>
            </a:r>
            <a:r>
              <a:rPr lang="hr-HR" dirty="0" smtClean="0"/>
              <a:t> Duljina „stranice kvadrata“ će se mijenjati, ovisno o kutu i dubini rekurzije</a:t>
            </a:r>
          </a:p>
          <a:p>
            <a:endParaRPr lang="hr-HR" dirty="0"/>
          </a:p>
        </p:txBody>
      </p:sp>
      <p:pic>
        <p:nvPicPr>
          <p:cNvPr id="56322" name="Slika 108"/>
          <p:cNvPicPr>
            <a:picLocks noChangeAspect="1" noChangeArrowheads="1"/>
          </p:cNvPicPr>
          <p:nvPr/>
        </p:nvPicPr>
        <p:blipFill>
          <a:blip r:embed="rId2" cstate="print"/>
          <a:srcRect/>
          <a:stretch>
            <a:fillRect/>
          </a:stretch>
        </p:blipFill>
        <p:spPr bwMode="auto">
          <a:xfrm>
            <a:off x="755576" y="3140968"/>
            <a:ext cx="5003946" cy="2952328"/>
          </a:xfrm>
          <a:prstGeom prst="rect">
            <a:avLst/>
          </a:prstGeom>
          <a:noFill/>
          <a:ln w="9525">
            <a:noFill/>
            <a:miter lim="800000"/>
            <a:headEnd/>
            <a:tailEnd/>
          </a:ln>
        </p:spPr>
      </p:pic>
      <p:pic>
        <p:nvPicPr>
          <p:cNvPr id="56323" name="Slika 121"/>
          <p:cNvPicPr>
            <a:picLocks noChangeAspect="1" noChangeArrowheads="1"/>
          </p:cNvPicPr>
          <p:nvPr/>
        </p:nvPicPr>
        <p:blipFill>
          <a:blip r:embed="rId3" cstate="print"/>
          <a:srcRect/>
          <a:stretch>
            <a:fillRect/>
          </a:stretch>
        </p:blipFill>
        <p:spPr bwMode="auto">
          <a:xfrm>
            <a:off x="6732240" y="3501008"/>
            <a:ext cx="866775" cy="2228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endParaRPr lang="hr-HR"/>
          </a:p>
        </p:txBody>
      </p:sp>
      <p:sp>
        <p:nvSpPr>
          <p:cNvPr id="64514" name="Text Box 2"/>
          <p:cNvSpPr txBox="1">
            <a:spLocks noChangeArrowheads="1"/>
          </p:cNvSpPr>
          <p:nvPr/>
        </p:nvSpPr>
        <p:spPr bwMode="auto">
          <a:xfrm>
            <a:off x="899592" y="1268760"/>
            <a:ext cx="5629275" cy="4320480"/>
          </a:xfrm>
          <a:prstGeom prst="rect">
            <a:avLst/>
          </a:prstGeom>
          <a:solidFill>
            <a:srgbClr val="FFFFFF"/>
          </a:solidFill>
          <a:ln w="28575">
            <a:solidFill>
              <a:srgbClr val="FFC000"/>
            </a:solidFill>
            <a:miter lim="800000"/>
            <a:headEnd/>
            <a:tailEnd/>
          </a:ln>
        </p:spPr>
        <p:txBody>
          <a:bodyPr vert="horz" wrap="square" lIns="91440" tIns="45720" rIns="91440" bIns="45720" numCol="1" anchor="t" anchorCtr="0" compatLnSpc="1">
            <a:prstTxWarp prst="textNoShape">
              <a:avLst/>
            </a:prstTxWarp>
          </a:bodyPr>
          <a:lstStyle/>
          <a:p>
            <a:r>
              <a:rPr lang="hr-HR" sz="1600" dirty="0" smtClean="0">
                <a:latin typeface="Courier New" pitchFamily="49" charset="0"/>
                <a:cs typeface="Arial" pitchFamily="34" charset="0"/>
              </a:rPr>
              <a:t>from turtle import  *</a:t>
            </a:r>
          </a:p>
          <a:p>
            <a:r>
              <a:rPr lang="hr-HR" sz="1600" dirty="0" smtClean="0">
                <a:latin typeface="Courier New" pitchFamily="49" charset="0"/>
                <a:cs typeface="Arial" pitchFamily="34" charset="0"/>
              </a:rPr>
              <a:t>def stranica(n,a,kut):</a:t>
            </a:r>
          </a:p>
          <a:p>
            <a:r>
              <a:rPr lang="hr-HR" sz="1600" dirty="0" smtClean="0">
                <a:latin typeface="Courier New" pitchFamily="49" charset="0"/>
                <a:cs typeface="Arial" pitchFamily="34" charset="0"/>
              </a:rPr>
              <a:t>    if n==0:</a:t>
            </a:r>
          </a:p>
          <a:p>
            <a:r>
              <a:rPr lang="hr-HR" sz="1600" dirty="0" smtClean="0">
                <a:latin typeface="Courier New" pitchFamily="49" charset="0"/>
                <a:cs typeface="Arial" pitchFamily="34" charset="0"/>
              </a:rPr>
              <a:t>        fd(a)</a:t>
            </a:r>
          </a:p>
          <a:p>
            <a:r>
              <a:rPr lang="hr-HR" sz="1600" dirty="0" smtClean="0">
                <a:latin typeface="Courier New" pitchFamily="49" charset="0"/>
                <a:cs typeface="Arial" pitchFamily="34" charset="0"/>
              </a:rPr>
              <a:t>        return True</a:t>
            </a:r>
          </a:p>
          <a:p>
            <a:r>
              <a:rPr lang="hr-HR" sz="1600" dirty="0" smtClean="0">
                <a:latin typeface="Courier New" pitchFamily="49" charset="0"/>
                <a:cs typeface="Arial" pitchFamily="34" charset="0"/>
              </a:rPr>
              <a:t>    stranica(n-1,a/2,kut);rt(90-kut/2)</a:t>
            </a:r>
          </a:p>
          <a:p>
            <a:r>
              <a:rPr lang="hr-HR" sz="1600" dirty="0" smtClean="0">
                <a:latin typeface="Courier New" pitchFamily="49" charset="0"/>
                <a:cs typeface="Arial" pitchFamily="34" charset="0"/>
              </a:rPr>
              <a:t>    stranica(n-1,a/2,kut);lt(180-kut)</a:t>
            </a:r>
          </a:p>
          <a:p>
            <a:r>
              <a:rPr lang="hr-HR" sz="1600" dirty="0" smtClean="0">
                <a:latin typeface="Courier New" pitchFamily="49" charset="0"/>
                <a:cs typeface="Arial" pitchFamily="34" charset="0"/>
              </a:rPr>
              <a:t>    stranica(n-1,a/2,kut);rt(90-kut/2)</a:t>
            </a:r>
          </a:p>
          <a:p>
            <a:r>
              <a:rPr lang="hr-HR" sz="1600" dirty="0" smtClean="0">
                <a:latin typeface="Courier New" pitchFamily="49" charset="0"/>
                <a:cs typeface="Arial" pitchFamily="34" charset="0"/>
              </a:rPr>
              <a:t>    stranica(n-1,a/2,kut)</a:t>
            </a:r>
          </a:p>
          <a:p>
            <a:r>
              <a:rPr lang="hr-HR" sz="1600" dirty="0" smtClean="0">
                <a:latin typeface="Courier New" pitchFamily="49" charset="0"/>
                <a:cs typeface="Arial" pitchFamily="34" charset="0"/>
              </a:rPr>
              <a:t>title ('Cesaro fraktal')</a:t>
            </a:r>
          </a:p>
          <a:p>
            <a:r>
              <a:rPr lang="hr-HR" sz="1600" dirty="0" smtClean="0">
                <a:latin typeface="Courier New" pitchFamily="49" charset="0"/>
                <a:cs typeface="Arial" pitchFamily="34" charset="0"/>
              </a:rPr>
              <a:t>colormode (255);lt(90)</a:t>
            </a:r>
          </a:p>
          <a:p>
            <a:r>
              <a:rPr lang="hr-HR" sz="1600" dirty="0" smtClean="0">
                <a:latin typeface="Courier New" pitchFamily="49" charset="0"/>
                <a:cs typeface="Arial" pitchFamily="34" charset="0"/>
              </a:rPr>
              <a:t>a=textinput('Veličina','a=');a=int(a)</a:t>
            </a:r>
          </a:p>
          <a:p>
            <a:r>
              <a:rPr lang="hr-HR" sz="1600" dirty="0" smtClean="0">
                <a:latin typeface="Courier New" pitchFamily="49" charset="0"/>
                <a:cs typeface="Arial" pitchFamily="34" charset="0"/>
              </a:rPr>
              <a:t>kut=textinput('Kut','kut=');kut=int(kut)</a:t>
            </a:r>
          </a:p>
          <a:p>
            <a:r>
              <a:rPr lang="hr-HR" sz="1600" dirty="0" smtClean="0">
                <a:latin typeface="Courier New" pitchFamily="49" charset="0"/>
                <a:cs typeface="Arial" pitchFamily="34" charset="0"/>
              </a:rPr>
              <a:t>n=textinput('Dubina rekurzije','n=');n=int(n)</a:t>
            </a:r>
          </a:p>
          <a:p>
            <a:r>
              <a:rPr lang="hr-HR" sz="1600" dirty="0" smtClean="0">
                <a:latin typeface="Courier New" pitchFamily="49" charset="0"/>
                <a:cs typeface="Arial" pitchFamily="34" charset="0"/>
              </a:rPr>
              <a:t>for k in range(4):</a:t>
            </a:r>
          </a:p>
          <a:p>
            <a:r>
              <a:rPr lang="hr-HR" sz="1600" dirty="0" smtClean="0">
                <a:latin typeface="Courier New" pitchFamily="49" charset="0"/>
                <a:cs typeface="Arial" pitchFamily="34" charset="0"/>
              </a:rPr>
              <a:t>    stranica(n,a, kut);rt(90)</a:t>
            </a:r>
            <a:endParaRPr lang="sr-Latn-CS" sz="1600" dirty="0" smtClean="0">
              <a:latin typeface="Courier New" pitchFamily="49"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Rješenje:</a:t>
            </a:r>
            <a:endParaRPr lang="hr-HR" dirty="0"/>
          </a:p>
        </p:txBody>
      </p:sp>
      <p:sp>
        <p:nvSpPr>
          <p:cNvPr id="289" name="Tekstni okvir 289"/>
          <p:cNvSpPr txBox="1">
            <a:spLocks/>
          </p:cNvSpPr>
          <p:nvPr/>
        </p:nvSpPr>
        <p:spPr bwMode="auto">
          <a:xfrm>
            <a:off x="683568" y="1700808"/>
            <a:ext cx="4464496" cy="4392488"/>
          </a:xfrm>
          <a:prstGeom prst="rect">
            <a:avLst/>
          </a:prstGeom>
          <a:noFill/>
          <a:ln w="28575">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smtClean="0">
                <a:ln>
                  <a:noFill/>
                </a:ln>
                <a:solidFill>
                  <a:schemeClr val="tx1"/>
                </a:solidFill>
                <a:effectLst/>
                <a:latin typeface="Courier New" pitchFamily="49" charset="0"/>
                <a:cs typeface="Arial" pitchFamily="34" charset="0"/>
              </a:rPr>
              <a:t>from turtle import *</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smtClean="0">
                <a:ln>
                  <a:noFill/>
                </a:ln>
                <a:solidFill>
                  <a:schemeClr val="tx1"/>
                </a:solidFill>
                <a:effectLst/>
                <a:latin typeface="Courier New" pitchFamily="49" charset="0"/>
                <a:cs typeface="Arial" pitchFamily="34" charset="0"/>
              </a:rPr>
              <a:t>from random import *</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smtClean="0">
                <a:ln>
                  <a:noFill/>
                </a:ln>
                <a:solidFill>
                  <a:schemeClr val="tx1"/>
                </a:solidFill>
                <a:effectLst/>
                <a:latin typeface="Courier New" pitchFamily="49" charset="0"/>
                <a:cs typeface="Arial" pitchFamily="34" charset="0"/>
              </a:rPr>
              <a:t>def boja():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smtClean="0">
                <a:ln>
                  <a:noFill/>
                </a:ln>
                <a:solidFill>
                  <a:schemeClr val="tx1"/>
                </a:solidFill>
                <a:effectLst/>
                <a:latin typeface="Courier New" pitchFamily="49" charset="0"/>
                <a:cs typeface="Arial" pitchFamily="34" charset="0"/>
              </a:rPr>
              <a:t>    c= randrange(0,256)</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smtClean="0">
                <a:ln>
                  <a:noFill/>
                </a:ln>
                <a:solidFill>
                  <a:schemeClr val="tx1"/>
                </a:solidFill>
                <a:effectLst/>
                <a:latin typeface="Courier New" pitchFamily="49" charset="0"/>
                <a:cs typeface="Arial" pitchFamily="34" charset="0"/>
              </a:rPr>
              <a:t>    z= randrange(0,256)</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smtClean="0">
                <a:ln>
                  <a:noFill/>
                </a:ln>
                <a:solidFill>
                  <a:schemeClr val="tx1"/>
                </a:solidFill>
                <a:effectLst/>
                <a:latin typeface="Courier New" pitchFamily="49" charset="0"/>
                <a:cs typeface="Arial" pitchFamily="34" charset="0"/>
              </a:rPr>
              <a:t>    p= randrange(0,256)</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smtClean="0">
                <a:ln>
                  <a:noFill/>
                </a:ln>
                <a:solidFill>
                  <a:schemeClr val="tx1"/>
                </a:solidFill>
                <a:effectLst/>
                <a:latin typeface="Courier New" pitchFamily="49" charset="0"/>
                <a:cs typeface="Arial" pitchFamily="34" charset="0"/>
              </a:rPr>
              <a:t>    color(c,z,p)</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smtClean="0">
                <a:ln>
                  <a:noFill/>
                </a:ln>
                <a:solidFill>
                  <a:schemeClr val="tx1"/>
                </a:solidFill>
                <a:effectLst/>
                <a:latin typeface="Courier New" pitchFamily="49"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smtClean="0">
                <a:ln>
                  <a:noFill/>
                </a:ln>
                <a:solidFill>
                  <a:schemeClr val="tx1"/>
                </a:solidFill>
                <a:effectLst/>
                <a:latin typeface="Courier New" pitchFamily="49" charset="0"/>
                <a:cs typeface="Arial" pitchFamily="34" charset="0"/>
              </a:rPr>
              <a:t>def kvadrat(a):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smtClean="0">
                <a:ln>
                  <a:noFill/>
                </a:ln>
                <a:solidFill>
                  <a:schemeClr val="tx1"/>
                </a:solidFill>
                <a:effectLst/>
                <a:latin typeface="Courier New" pitchFamily="49" charset="0"/>
                <a:cs typeface="Arial" pitchFamily="34" charset="0"/>
              </a:rPr>
              <a:t>    boja()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smtClean="0">
                <a:ln>
                  <a:noFill/>
                </a:ln>
                <a:solidFill>
                  <a:schemeClr val="tx1"/>
                </a:solidFill>
                <a:effectLst/>
                <a:latin typeface="Courier New" pitchFamily="49" charset="0"/>
                <a:cs typeface="Arial" pitchFamily="34" charset="0"/>
              </a:rPr>
              <a:t>    begin_fill()</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smtClean="0">
                <a:ln>
                  <a:noFill/>
                </a:ln>
                <a:solidFill>
                  <a:schemeClr val="tx1"/>
                </a:solidFill>
                <a:effectLst/>
                <a:latin typeface="Courier New" pitchFamily="49" charset="0"/>
                <a:cs typeface="Arial" pitchFamily="34" charset="0"/>
              </a:rPr>
              <a:t>    for k in range(4):</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smtClean="0">
                <a:ln>
                  <a:noFill/>
                </a:ln>
                <a:solidFill>
                  <a:schemeClr val="tx1"/>
                </a:solidFill>
                <a:effectLst/>
                <a:latin typeface="Courier New" pitchFamily="49" charset="0"/>
                <a:cs typeface="Arial" pitchFamily="34" charset="0"/>
              </a:rPr>
              <a:t>        fd(a); rt(90)</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smtClean="0">
                <a:ln>
                  <a:noFill/>
                </a:ln>
                <a:solidFill>
                  <a:schemeClr val="tx1"/>
                </a:solidFill>
                <a:effectLst/>
                <a:latin typeface="Courier New" pitchFamily="49" charset="0"/>
                <a:cs typeface="Arial" pitchFamily="34" charset="0"/>
              </a:rPr>
              <a:t>    end_fill()</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sr-Latn-CS" sz="20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7244377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18.</a:t>
            </a:r>
            <a:endParaRPr lang="hr-HR" dirty="0"/>
          </a:p>
        </p:txBody>
      </p:sp>
      <p:sp>
        <p:nvSpPr>
          <p:cNvPr id="3" name="Rezervirano mjesto sadržaja 2"/>
          <p:cNvSpPr>
            <a:spLocks noGrp="1"/>
          </p:cNvSpPr>
          <p:nvPr>
            <p:ph idx="1"/>
          </p:nvPr>
        </p:nvSpPr>
        <p:spPr/>
        <p:txBody>
          <a:bodyPr/>
          <a:lstStyle/>
          <a:p>
            <a:r>
              <a:rPr lang="hr-HR" dirty="0" smtClean="0"/>
              <a:t>Kvadrat stranice duljine </a:t>
            </a:r>
            <a:r>
              <a:rPr lang="hr-HR" b="1" dirty="0" smtClean="0"/>
              <a:t>a</a:t>
            </a:r>
            <a:r>
              <a:rPr lang="hr-HR" dirty="0" smtClean="0"/>
              <a:t> možemo podijeliti na 5 manjih sukladnih kvadrata stranice duljine </a:t>
            </a:r>
            <a:r>
              <a:rPr lang="hr-HR" b="1" dirty="0" smtClean="0"/>
              <a:t>a</a:t>
            </a:r>
            <a:r>
              <a:rPr lang="hr-HR" dirty="0" smtClean="0"/>
              <a:t>/3. Ponovimo li postupak na dobivene kvadrate, nastat će sljedeće slike (na prvoj slici je razina rekurzije 0, na drugoj slici je razina rekurzije 1, na trećoj slici 2, itd.). Boje kvadrata su nasumično odabrane. Nacrtaj.</a:t>
            </a:r>
            <a:endParaRPr lang="hr-HR" dirty="0"/>
          </a:p>
        </p:txBody>
      </p:sp>
      <p:pic>
        <p:nvPicPr>
          <p:cNvPr id="57346" name="Slika 109"/>
          <p:cNvPicPr>
            <a:picLocks noChangeAspect="1" noChangeArrowheads="1"/>
          </p:cNvPicPr>
          <p:nvPr/>
        </p:nvPicPr>
        <p:blipFill>
          <a:blip r:embed="rId2" cstate="print"/>
          <a:srcRect/>
          <a:stretch>
            <a:fillRect/>
          </a:stretch>
        </p:blipFill>
        <p:spPr bwMode="auto">
          <a:xfrm>
            <a:off x="1331640" y="3573016"/>
            <a:ext cx="5951911" cy="25202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endParaRPr lang="hr-HR"/>
          </a:p>
        </p:txBody>
      </p:sp>
      <p:sp>
        <p:nvSpPr>
          <p:cNvPr id="65538" name="Text Box 2"/>
          <p:cNvSpPr txBox="1">
            <a:spLocks noChangeArrowheads="1"/>
          </p:cNvSpPr>
          <p:nvPr/>
        </p:nvSpPr>
        <p:spPr bwMode="auto">
          <a:xfrm>
            <a:off x="251520" y="0"/>
            <a:ext cx="6336704" cy="6597352"/>
          </a:xfrm>
          <a:prstGeom prst="rect">
            <a:avLst/>
          </a:prstGeom>
          <a:solidFill>
            <a:srgbClr val="FFFFFF"/>
          </a:solidFill>
          <a:ln w="28575">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from turtle import  *</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from random import *</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def boja():</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c=randrange(0,256)</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z=randrange(0,256)</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p=randrange(0,256)</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color((0,0,0),(c,z,p))</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def kvadrat(a):</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boja();begin_fill()</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for k in range(4):</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fd(a);rt(90)</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end_fill()</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def podijeli_kvadrat(n,a):</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if n==0:</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kvadrat(a)</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return True</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podijeli_kvadrat(n-1,a/3)</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pu();rt(90);fd(2*a/3);lt(90);pd()</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podijeli_kvadrat(n-1,a/3)</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pu();lt(90);fd(a/3);rt(90);fd(a/3);pd()</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podijeli_kvadrat(n-1,a/3)</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pu();lt(90);fd(a/3);rt(90);fd(a/3);pd()</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podijeli_kvadrat(n-1,a/3)</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pu();rt(90);fd(2*a/3);lt(90);pd()</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podijeli_kvadrat(n-1,a/3)</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pu();lt(90);fd(2*a/3);rt(90); bk(2*a/3);pd()</a:t>
            </a:r>
          </a:p>
          <a:p>
            <a:pPr marL="0" marR="0" lvl="0" indent="0" defTabSz="914400" eaLnBrk="1" latinLnBrk="0" hangingPunct="1">
              <a:lnSpc>
                <a:spcPct val="100000"/>
              </a:lnSpc>
              <a:buClrTx/>
              <a:buSzTx/>
              <a:buFontTx/>
              <a:buNone/>
              <a:tabLst/>
            </a:pPr>
            <a:endParaRPr lang="hr-HR" sz="1600" dirty="0" smtClean="0">
              <a:latin typeface="Courier New" pitchFamily="49" charset="0"/>
              <a:cs typeface="Arial" pitchFamily="34" charset="0"/>
            </a:endParaRPr>
          </a:p>
          <a:p>
            <a:pPr marL="0" marR="0" lvl="0" indent="0" defTabSz="914400" eaLnBrk="1" latinLnBrk="0" hangingPunct="1">
              <a:lnSpc>
                <a:spcPct val="100000"/>
              </a:lnSpc>
              <a:buClrTx/>
              <a:buSzTx/>
              <a:buFontTx/>
              <a:buNone/>
              <a:tabLst/>
            </a:pPr>
            <a:endParaRPr lang="hr-HR" sz="1600" dirty="0" smtClean="0">
              <a:latin typeface="Courier New" pitchFamily="49" charset="0"/>
              <a:cs typeface="Arial" pitchFamily="34" charset="0"/>
            </a:endParaRPr>
          </a:p>
          <a:p>
            <a:pPr marL="0" marR="0" lvl="0" indent="0" defTabSz="914400" eaLnBrk="1" latinLnBrk="0" hangingPunct="1">
              <a:lnSpc>
                <a:spcPct val="100000"/>
              </a:lnSpc>
              <a:buClrTx/>
              <a:buSzTx/>
              <a:buFontTx/>
              <a:buNone/>
              <a:tabLst/>
            </a:pPr>
            <a:endParaRPr lang="hr-HR" sz="1600" dirty="0" smtClean="0">
              <a:latin typeface="Courier New" pitchFamily="49" charset="0"/>
              <a:cs typeface="Arial" pitchFamily="34" charset="0"/>
            </a:endParaRPr>
          </a:p>
          <a:p>
            <a:pPr marL="0" marR="0" lvl="0" indent="0" defTabSz="914400" eaLnBrk="1" latinLnBrk="0" hangingPunct="1">
              <a:lnSpc>
                <a:spcPct val="100000"/>
              </a:lnSpc>
              <a:buClrTx/>
              <a:buSzTx/>
              <a:buFontTx/>
              <a:buNone/>
              <a:tabLst/>
            </a:pPr>
            <a:endParaRPr lang="hr-HR" sz="1600" dirty="0" smtClean="0">
              <a:latin typeface="Courier New" pitchFamily="49" charset="0"/>
              <a:cs typeface="Arial" pitchFamily="34" charset="0"/>
            </a:endParaRPr>
          </a:p>
          <a:p>
            <a:pPr marL="0" marR="0" lvl="0" indent="0" defTabSz="914400" eaLnBrk="1" latinLnBrk="0" hangingPunct="1">
              <a:lnSpc>
                <a:spcPct val="100000"/>
              </a:lnSpc>
              <a:buClrTx/>
              <a:buSzTx/>
              <a:buFontTx/>
              <a:buNone/>
              <a:tabLst/>
            </a:pPr>
            <a:endParaRPr lang="hr-HR" sz="1600" dirty="0" smtClean="0">
              <a:latin typeface="Courier New" pitchFamily="49" charset="0"/>
              <a:cs typeface="Arial" pitchFamily="34" charset="0"/>
            </a:endParaRPr>
          </a:p>
          <a:p>
            <a:pPr marL="0" marR="0" lvl="0" indent="0" defTabSz="914400" eaLnBrk="1" latinLnBrk="0" hangingPunct="1">
              <a:lnSpc>
                <a:spcPct val="100000"/>
              </a:lnSpc>
              <a:buClrTx/>
              <a:buSzTx/>
              <a:buFontTx/>
              <a:buNone/>
              <a:tabLst/>
            </a:pPr>
            <a:endParaRPr lang="hr-HR" sz="1600" dirty="0" smtClean="0">
              <a:latin typeface="Courier New" pitchFamily="49" charset="0"/>
              <a:cs typeface="Arial" pitchFamily="34" charset="0"/>
            </a:endParaRP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a:t>
            </a:r>
            <a:endParaRPr lang="sr-Latn-CS" sz="1600" dirty="0" smtClean="0">
              <a:latin typeface="Courier New" pitchFamily="49" charset="0"/>
              <a:cs typeface="Arial" pitchFamily="34" charset="0"/>
            </a:endParaRPr>
          </a:p>
        </p:txBody>
      </p:sp>
      <p:sp>
        <p:nvSpPr>
          <p:cNvPr id="5" name="TekstniOkvir 4"/>
          <p:cNvSpPr txBox="1"/>
          <p:nvPr/>
        </p:nvSpPr>
        <p:spPr>
          <a:xfrm>
            <a:off x="3779912" y="2132856"/>
            <a:ext cx="5364088" cy="2031325"/>
          </a:xfrm>
          <a:prstGeom prst="rect">
            <a:avLst/>
          </a:prstGeom>
          <a:solidFill>
            <a:schemeClr val="bg1"/>
          </a:solidFill>
          <a:ln w="28575">
            <a:solidFill>
              <a:srgbClr val="FFC000"/>
            </a:solidFill>
          </a:ln>
        </p:spPr>
        <p:txBody>
          <a:bodyPr wrap="square" rtlCol="0">
            <a:spAutoFit/>
          </a:bodyPr>
          <a:lstStyle/>
          <a:p>
            <a:pPr marL="0" marR="0" lvl="0" indent="0" defTabSz="914400" eaLnBrk="1" latinLnBrk="0" hangingPunct="1">
              <a:lnSpc>
                <a:spcPct val="100000"/>
              </a:lnSpc>
              <a:buClrTx/>
              <a:buSzTx/>
              <a:buFontTx/>
              <a:buNone/>
              <a:tabLst/>
            </a:pPr>
            <a:r>
              <a:rPr lang="hr-HR" dirty="0" smtClean="0">
                <a:latin typeface="Courier New" pitchFamily="49" charset="0"/>
                <a:cs typeface="Arial" pitchFamily="34" charset="0"/>
              </a:rPr>
              <a:t>title ('Podijeli kvadrat')</a:t>
            </a:r>
          </a:p>
          <a:p>
            <a:pPr marL="0" marR="0" lvl="0" indent="0" defTabSz="914400" eaLnBrk="1" latinLnBrk="0" hangingPunct="1">
              <a:lnSpc>
                <a:spcPct val="100000"/>
              </a:lnSpc>
              <a:buClrTx/>
              <a:buSzTx/>
              <a:buFontTx/>
              <a:buNone/>
              <a:tabLst/>
            </a:pPr>
            <a:r>
              <a:rPr lang="hr-HR" dirty="0" smtClean="0">
                <a:latin typeface="Courier New" pitchFamily="49" charset="0"/>
                <a:cs typeface="Arial" pitchFamily="34" charset="0"/>
              </a:rPr>
              <a:t>colormode (255);lt(90)</a:t>
            </a:r>
          </a:p>
          <a:p>
            <a:pPr marL="0" marR="0" lvl="0" indent="0" defTabSz="914400" eaLnBrk="1" latinLnBrk="0" hangingPunct="1">
              <a:lnSpc>
                <a:spcPct val="100000"/>
              </a:lnSpc>
              <a:buClrTx/>
              <a:buSzTx/>
              <a:buFontTx/>
              <a:buNone/>
              <a:tabLst/>
            </a:pPr>
            <a:r>
              <a:rPr lang="hr-HR" dirty="0" smtClean="0">
                <a:latin typeface="Courier New" pitchFamily="49" charset="0"/>
                <a:cs typeface="Arial" pitchFamily="34" charset="0"/>
              </a:rPr>
              <a:t>a=textinput('Veličina','a=');a=int(a)</a:t>
            </a:r>
          </a:p>
          <a:p>
            <a:pPr marL="0" marR="0" lvl="0" indent="0" defTabSz="914400" eaLnBrk="1" latinLnBrk="0" hangingPunct="1">
              <a:lnSpc>
                <a:spcPct val="100000"/>
              </a:lnSpc>
              <a:buClrTx/>
              <a:buSzTx/>
              <a:buFontTx/>
              <a:buNone/>
              <a:tabLst/>
            </a:pPr>
            <a:r>
              <a:rPr lang="hr-HR" dirty="0" smtClean="0">
                <a:latin typeface="Courier New" pitchFamily="49" charset="0"/>
                <a:cs typeface="Arial" pitchFamily="34" charset="0"/>
              </a:rPr>
              <a:t>n=textinput('Dubina rekurzije','n=')</a:t>
            </a:r>
          </a:p>
          <a:p>
            <a:pPr marL="0" marR="0" lvl="0" indent="0" defTabSz="914400" eaLnBrk="1" latinLnBrk="0" hangingPunct="1">
              <a:lnSpc>
                <a:spcPct val="100000"/>
              </a:lnSpc>
              <a:buClrTx/>
              <a:buSzTx/>
              <a:buFontTx/>
              <a:buNone/>
              <a:tabLst/>
            </a:pPr>
            <a:r>
              <a:rPr lang="hr-HR" dirty="0" smtClean="0">
                <a:latin typeface="Courier New" pitchFamily="49" charset="0"/>
                <a:cs typeface="Arial" pitchFamily="34" charset="0"/>
              </a:rPr>
              <a:t>n=int(n)</a:t>
            </a:r>
          </a:p>
          <a:p>
            <a:pPr marL="0" marR="0" lvl="0" indent="0" defTabSz="914400" eaLnBrk="1" latinLnBrk="0" hangingPunct="1">
              <a:lnSpc>
                <a:spcPct val="100000"/>
              </a:lnSpc>
              <a:buClrTx/>
              <a:buSzTx/>
              <a:buFontTx/>
              <a:buNone/>
              <a:tabLst/>
            </a:pPr>
            <a:r>
              <a:rPr lang="hr-HR" dirty="0" smtClean="0">
                <a:latin typeface="Courier New" pitchFamily="49" charset="0"/>
                <a:cs typeface="Arial" pitchFamily="34" charset="0"/>
              </a:rPr>
              <a:t>podijeli_kvadrat(n,a)</a:t>
            </a:r>
          </a:p>
          <a:p>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19.</a:t>
            </a:r>
            <a:endParaRPr lang="hr-HR" dirty="0"/>
          </a:p>
        </p:txBody>
      </p:sp>
      <p:sp>
        <p:nvSpPr>
          <p:cNvPr id="3" name="Rezervirano mjesto sadržaja 2"/>
          <p:cNvSpPr>
            <a:spLocks noGrp="1"/>
          </p:cNvSpPr>
          <p:nvPr>
            <p:ph idx="1"/>
          </p:nvPr>
        </p:nvSpPr>
        <p:spPr/>
        <p:txBody>
          <a:bodyPr/>
          <a:lstStyle/>
          <a:p>
            <a:r>
              <a:rPr lang="hr-HR" dirty="0" smtClean="0"/>
              <a:t>Jednakostranični trokut stranice duljine </a:t>
            </a:r>
            <a:r>
              <a:rPr lang="hr-HR" b="1" dirty="0" smtClean="0"/>
              <a:t>a</a:t>
            </a:r>
            <a:r>
              <a:rPr lang="hr-HR" dirty="0" smtClean="0"/>
              <a:t> možemo podijeliti na tri jednakostranična trokuta stranice duljine </a:t>
            </a:r>
            <a:r>
              <a:rPr lang="hr-HR" b="1" dirty="0" smtClean="0"/>
              <a:t>a</a:t>
            </a:r>
            <a:r>
              <a:rPr lang="hr-HR" dirty="0" smtClean="0"/>
              <a:t>/2. Nacrtaj, ako je stranica velikog trokuta </a:t>
            </a:r>
            <a:r>
              <a:rPr lang="hr-HR" b="1" dirty="0" smtClean="0"/>
              <a:t>a</a:t>
            </a:r>
            <a:r>
              <a:rPr lang="hr-HR" dirty="0" smtClean="0"/>
              <a:t>, a dubina rekurzije </a:t>
            </a:r>
            <a:r>
              <a:rPr lang="hr-HR" b="1" dirty="0" smtClean="0"/>
              <a:t>n</a:t>
            </a:r>
            <a:r>
              <a:rPr lang="hr-HR" dirty="0" smtClean="0"/>
              <a:t>.</a:t>
            </a:r>
            <a:endParaRPr lang="hr-HR" dirty="0"/>
          </a:p>
        </p:txBody>
      </p:sp>
      <p:pic>
        <p:nvPicPr>
          <p:cNvPr id="58370" name="Slika 110"/>
          <p:cNvPicPr>
            <a:picLocks noChangeAspect="1" noChangeArrowheads="1"/>
          </p:cNvPicPr>
          <p:nvPr/>
        </p:nvPicPr>
        <p:blipFill>
          <a:blip r:embed="rId2" cstate="print"/>
          <a:srcRect/>
          <a:stretch>
            <a:fillRect/>
          </a:stretch>
        </p:blipFill>
        <p:spPr bwMode="auto">
          <a:xfrm>
            <a:off x="1055345" y="2852936"/>
            <a:ext cx="6097583" cy="24482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endParaRPr lang="hr-HR"/>
          </a:p>
        </p:txBody>
      </p:sp>
      <p:sp>
        <p:nvSpPr>
          <p:cNvPr id="66562" name="Text Box 2"/>
          <p:cNvSpPr txBox="1">
            <a:spLocks noChangeArrowheads="1"/>
          </p:cNvSpPr>
          <p:nvPr/>
        </p:nvSpPr>
        <p:spPr bwMode="auto">
          <a:xfrm>
            <a:off x="539552" y="0"/>
            <a:ext cx="7344816" cy="6740307"/>
          </a:xfrm>
          <a:prstGeom prst="rect">
            <a:avLst/>
          </a:prstGeom>
          <a:solidFill>
            <a:schemeClr val="bg1"/>
          </a:solidFill>
          <a:ln w="28575">
            <a:solidFill>
              <a:srgbClr val="FFC000"/>
            </a:solidFill>
          </a:ln>
        </p:spPr>
        <p:txBody>
          <a:bodyPr wrap="square" rtlCol="0">
            <a:spAutoFit/>
          </a:bodyPr>
          <a:lstStyle/>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from turtle import  *</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from random import *</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def boja():</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c=randrange(0,256); z=randrange(0,256)</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p=randrange(0,256); color((0,0,0),(c,z,p))</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def trokut(a):</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boja();begin_fill()</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rt(30)</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for k in range(3):</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fd(a);rt(120)</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end_fill()</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lt(30)</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def podijeli_trokut(n,a):</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if n==0:</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trokut(a)</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return True</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podijeli_trokut(n-1,a/2)</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pu();rt(90);fd(a/2);lt(90);pd()</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podijeli_trokut(n-1,a/2)</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pu();lt(90);fd(a/2);rt(120);fd(a/2);lt(30);pd()</a:t>
            </a:r>
          </a:p>
          <a:p>
            <a:pPr marL="0" marR="0" lvl="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podijeli_trokut(n-1,a/2)</a:t>
            </a:r>
          </a:p>
          <a:p>
            <a:pPr lvl="0"/>
            <a:r>
              <a:rPr lang="hr-HR" sz="1600" dirty="0" smtClean="0">
                <a:latin typeface="Courier New" pitchFamily="49" charset="0"/>
                <a:cs typeface="Arial" pitchFamily="34" charset="0"/>
              </a:rPr>
              <a:t>    pu();rt(30);bk(a/2);lt(30);pd() </a:t>
            </a:r>
          </a:p>
          <a:p>
            <a:pPr lvl="0"/>
            <a:r>
              <a:rPr lang="hr-HR" sz="1600" dirty="0" smtClean="0">
                <a:latin typeface="Courier New" pitchFamily="49" charset="0"/>
                <a:cs typeface="Arial" pitchFamily="34" charset="0"/>
              </a:rPr>
              <a:t>title ('Podijeli trokut')</a:t>
            </a:r>
          </a:p>
          <a:p>
            <a:pPr lvl="0"/>
            <a:r>
              <a:rPr lang="hr-HR" sz="1600" dirty="0" smtClean="0">
                <a:latin typeface="Courier New" pitchFamily="49" charset="0"/>
                <a:cs typeface="Arial" pitchFamily="34" charset="0"/>
              </a:rPr>
              <a:t>colormode (255);lt(90)</a:t>
            </a:r>
          </a:p>
          <a:p>
            <a:pPr lvl="0"/>
            <a:r>
              <a:rPr lang="hr-HR" sz="1600" dirty="0" smtClean="0">
                <a:latin typeface="Courier New" pitchFamily="49" charset="0"/>
                <a:cs typeface="Arial" pitchFamily="34" charset="0"/>
              </a:rPr>
              <a:t>a=textinput('Veličina','a=');a=int(a)</a:t>
            </a:r>
          </a:p>
          <a:p>
            <a:pPr lvl="0"/>
            <a:r>
              <a:rPr lang="hr-HR" sz="1600" dirty="0" smtClean="0">
                <a:latin typeface="Courier New" pitchFamily="49" charset="0"/>
                <a:cs typeface="Arial" pitchFamily="34" charset="0"/>
              </a:rPr>
              <a:t>n=textinput('Dubina rekurzije','n=');n=int(n)</a:t>
            </a:r>
          </a:p>
          <a:p>
            <a:pPr lvl="0"/>
            <a:r>
              <a:rPr lang="hr-HR" sz="1600" dirty="0" smtClean="0">
                <a:latin typeface="Courier New" pitchFamily="49" charset="0"/>
                <a:cs typeface="Arial" pitchFamily="34" charset="0"/>
              </a:rPr>
              <a:t>podijeli_trokut(n,a)	</a:t>
            </a:r>
            <a:endParaRPr lang="sr-Latn-CS" sz="1600" dirty="0" smtClean="0">
              <a:latin typeface="Courier New" pitchFamily="49" charset="0"/>
              <a:cs typeface="Arial"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20.</a:t>
            </a:r>
            <a:endParaRPr lang="hr-HR" dirty="0"/>
          </a:p>
        </p:txBody>
      </p:sp>
      <p:sp>
        <p:nvSpPr>
          <p:cNvPr id="3" name="Rezervirano mjesto sadržaja 2"/>
          <p:cNvSpPr>
            <a:spLocks noGrp="1"/>
          </p:cNvSpPr>
          <p:nvPr>
            <p:ph idx="1"/>
          </p:nvPr>
        </p:nvSpPr>
        <p:spPr/>
        <p:txBody>
          <a:bodyPr/>
          <a:lstStyle/>
          <a:p>
            <a:r>
              <a:rPr lang="hr-HR" dirty="0" smtClean="0"/>
              <a:t>Napiši program koji crta slovo </a:t>
            </a:r>
            <a:r>
              <a:rPr lang="hr-HR" b="1" dirty="0" smtClean="0"/>
              <a:t>L</a:t>
            </a:r>
            <a:r>
              <a:rPr lang="hr-HR" dirty="0" smtClean="0"/>
              <a:t> ako je duljina vanjskog brida </a:t>
            </a:r>
            <a:r>
              <a:rPr lang="hr-HR" b="1" dirty="0" smtClean="0"/>
              <a:t>a</a:t>
            </a:r>
            <a:r>
              <a:rPr lang="hr-HR" dirty="0" smtClean="0"/>
              <a:t>, a unutarnjeg brida i debljine slova </a:t>
            </a:r>
            <a:r>
              <a:rPr lang="hr-HR" b="1" dirty="0" smtClean="0"/>
              <a:t>a</a:t>
            </a:r>
            <a:r>
              <a:rPr lang="hr-HR" dirty="0" smtClean="0"/>
              <a:t>/2 točaka. Slovo podijeliti na četiri manja slična slova </a:t>
            </a:r>
            <a:r>
              <a:rPr lang="hr-HR" b="1" dirty="0" smtClean="0"/>
              <a:t>L</a:t>
            </a:r>
            <a:r>
              <a:rPr lang="hr-HR" dirty="0" smtClean="0"/>
              <a:t> i postupak ponoviti </a:t>
            </a:r>
            <a:r>
              <a:rPr lang="hr-HR" b="1" dirty="0" smtClean="0"/>
              <a:t>n</a:t>
            </a:r>
            <a:r>
              <a:rPr lang="hr-HR" dirty="0" smtClean="0"/>
              <a:t> puta. Slovo </a:t>
            </a:r>
            <a:r>
              <a:rPr lang="hr-HR" b="1" dirty="0" smtClean="0"/>
              <a:t>L</a:t>
            </a:r>
            <a:r>
              <a:rPr lang="hr-HR" dirty="0" smtClean="0"/>
              <a:t> je obojano nasumično odabranom bojom</a:t>
            </a:r>
            <a:endParaRPr lang="hr-HR" dirty="0"/>
          </a:p>
        </p:txBody>
      </p:sp>
      <p:pic>
        <p:nvPicPr>
          <p:cNvPr id="59394" name="Slika 102"/>
          <p:cNvPicPr>
            <a:picLocks noChangeAspect="1" noChangeArrowheads="1"/>
          </p:cNvPicPr>
          <p:nvPr/>
        </p:nvPicPr>
        <p:blipFill>
          <a:blip r:embed="rId2" cstate="print"/>
          <a:srcRect/>
          <a:stretch>
            <a:fillRect/>
          </a:stretch>
        </p:blipFill>
        <p:spPr bwMode="auto">
          <a:xfrm>
            <a:off x="1115616" y="3429000"/>
            <a:ext cx="3838575" cy="1704975"/>
          </a:xfrm>
          <a:prstGeom prst="rect">
            <a:avLst/>
          </a:prstGeom>
          <a:noFill/>
          <a:ln w="9525">
            <a:noFill/>
            <a:miter lim="800000"/>
            <a:headEnd/>
            <a:tailEnd/>
          </a:ln>
        </p:spPr>
      </p:pic>
      <p:pic>
        <p:nvPicPr>
          <p:cNvPr id="59395" name="Picture 3" descr="4825"/>
          <p:cNvPicPr>
            <a:picLocks noChangeAspect="1" noChangeArrowheads="1"/>
          </p:cNvPicPr>
          <p:nvPr/>
        </p:nvPicPr>
        <p:blipFill>
          <a:blip r:embed="rId3" cstate="print"/>
          <a:srcRect/>
          <a:stretch>
            <a:fillRect/>
          </a:stretch>
        </p:blipFill>
        <p:spPr bwMode="auto">
          <a:xfrm>
            <a:off x="5724128" y="3212975"/>
            <a:ext cx="2208262" cy="206805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endParaRPr lang="hr-HR" dirty="0"/>
          </a:p>
        </p:txBody>
      </p:sp>
      <p:sp>
        <p:nvSpPr>
          <p:cNvPr id="68610" name="Text Box 2"/>
          <p:cNvSpPr txBox="1">
            <a:spLocks noChangeArrowheads="1"/>
          </p:cNvSpPr>
          <p:nvPr/>
        </p:nvSpPr>
        <p:spPr bwMode="auto">
          <a:xfrm>
            <a:off x="467544" y="0"/>
            <a:ext cx="8280920" cy="6986528"/>
          </a:xfrm>
          <a:prstGeom prst="rect">
            <a:avLst/>
          </a:prstGeom>
          <a:solidFill>
            <a:schemeClr val="bg1"/>
          </a:solidFill>
          <a:ln w="28575">
            <a:solidFill>
              <a:srgbClr val="FFC000"/>
            </a:solidFill>
          </a:ln>
        </p:spPr>
        <p:txBody>
          <a:bodyPr wrap="square" rtlCol="0">
            <a:spAutoFit/>
          </a:bodyPr>
          <a:lstStyle/>
          <a:p>
            <a:pPr marL="0" marR="0" indent="0" defTabSz="914400" eaLnBrk="1" latinLnBrk="0" hangingPunct="1">
              <a:lnSpc>
                <a:spcPct val="100000"/>
              </a:lnSpc>
              <a:buClrTx/>
              <a:buSzTx/>
              <a:buFontTx/>
              <a:buNone/>
              <a:tabLst/>
            </a:pPr>
            <a:r>
              <a:rPr lang="hr-HR" sz="1600" dirty="0" smtClean="0">
                <a:latin typeface="Courier New" pitchFamily="49" charset="0"/>
                <a:cs typeface="Arial" pitchFamily="34" charset="0"/>
              </a:rPr>
              <a:t>from turtle import  *</a:t>
            </a:r>
          </a:p>
          <a:p>
            <a:pPr marL="0" marR="0" indent="0" defTabSz="914400" eaLnBrk="1" latinLnBrk="0" hangingPunct="1">
              <a:lnSpc>
                <a:spcPct val="100000"/>
              </a:lnSpc>
              <a:buClrTx/>
              <a:buSzTx/>
              <a:buFontTx/>
              <a:buNone/>
              <a:tabLst/>
            </a:pPr>
            <a:r>
              <a:rPr lang="hr-HR" sz="1600" dirty="0" smtClean="0">
                <a:latin typeface="Courier New" pitchFamily="49" charset="0"/>
                <a:cs typeface="Arial" pitchFamily="34" charset="0"/>
              </a:rPr>
              <a:t>from random import *</a:t>
            </a:r>
          </a:p>
          <a:p>
            <a:pPr marL="0" marR="0" indent="0" defTabSz="914400" eaLnBrk="1" latinLnBrk="0" hangingPunct="1">
              <a:lnSpc>
                <a:spcPct val="100000"/>
              </a:lnSpc>
              <a:buClrTx/>
              <a:buSzTx/>
              <a:buFontTx/>
              <a:buNone/>
              <a:tabLst/>
            </a:pPr>
            <a:r>
              <a:rPr lang="hr-HR" sz="1600" dirty="0" smtClean="0">
                <a:latin typeface="Courier New" pitchFamily="49" charset="0"/>
                <a:cs typeface="Arial" pitchFamily="34" charset="0"/>
              </a:rPr>
              <a:t>def boja():</a:t>
            </a:r>
          </a:p>
          <a:p>
            <a:pPr marL="0" marR="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c=randrange(0,256); z=randrange(0,256)</a:t>
            </a:r>
          </a:p>
          <a:p>
            <a:pPr marL="0" marR="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p=randrange(0,256); color((0,0,0),(c,z,p))</a:t>
            </a:r>
          </a:p>
          <a:p>
            <a:pPr marL="0" marR="0" indent="0" defTabSz="914400" eaLnBrk="1" latinLnBrk="0" hangingPunct="1">
              <a:lnSpc>
                <a:spcPct val="100000"/>
              </a:lnSpc>
              <a:buClrTx/>
              <a:buSzTx/>
              <a:buFontTx/>
              <a:buNone/>
              <a:tabLst/>
            </a:pPr>
            <a:r>
              <a:rPr lang="hr-HR" sz="1600" dirty="0" smtClean="0">
                <a:latin typeface="Courier New" pitchFamily="49" charset="0"/>
                <a:cs typeface="Arial" pitchFamily="34" charset="0"/>
              </a:rPr>
              <a:t>def L(a):</a:t>
            </a:r>
          </a:p>
          <a:p>
            <a:pPr marL="0" marR="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boja()</a:t>
            </a:r>
          </a:p>
          <a:p>
            <a:pPr marL="0" marR="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begin_fill()</a:t>
            </a:r>
          </a:p>
          <a:p>
            <a:pPr marL="0" marR="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fd(a);rt(90);fd(a/2);rt(90); fd(a/2);lt(90)</a:t>
            </a:r>
          </a:p>
          <a:p>
            <a:pPr marL="0" marR="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fd(a/2);rt(90);fd(a/2);rt(90); fd(a);rt(90)</a:t>
            </a:r>
          </a:p>
          <a:p>
            <a:pPr marL="0" marR="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end_fill()</a:t>
            </a:r>
          </a:p>
          <a:p>
            <a:pPr marL="0" marR="0" indent="0" defTabSz="914400" eaLnBrk="1" latinLnBrk="0" hangingPunct="1">
              <a:lnSpc>
                <a:spcPct val="100000"/>
              </a:lnSpc>
              <a:buClrTx/>
              <a:buSzTx/>
              <a:buFontTx/>
              <a:buNone/>
              <a:tabLst/>
            </a:pPr>
            <a:r>
              <a:rPr lang="hr-HR" sz="1600" dirty="0" smtClean="0">
                <a:latin typeface="Courier New" pitchFamily="49" charset="0"/>
                <a:cs typeface="Arial" pitchFamily="34" charset="0"/>
              </a:rPr>
              <a:t>def veliki_L (n,a):</a:t>
            </a:r>
          </a:p>
          <a:p>
            <a:pPr marL="0" marR="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if n==0:</a:t>
            </a:r>
          </a:p>
          <a:p>
            <a:pPr marL="0" marR="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L (a)        </a:t>
            </a:r>
          </a:p>
          <a:p>
            <a:pPr marL="0" marR="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return True</a:t>
            </a:r>
          </a:p>
          <a:p>
            <a:pPr marL="0" marR="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veliki_L (n-1,a/2); fd(a);rt(90)</a:t>
            </a:r>
          </a:p>
          <a:p>
            <a:pPr marL="0" marR="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veliki_L (n-1,a/2);   </a:t>
            </a:r>
          </a:p>
          <a:p>
            <a:pPr marL="0" marR="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pu();lt(90);bk(a);rt(90);fd(a);rt(180);pd()</a:t>
            </a:r>
          </a:p>
          <a:p>
            <a:pPr marL="0" marR="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veliki_L (n-1,a/2)</a:t>
            </a:r>
          </a:p>
          <a:p>
            <a:pPr marL="0" marR="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pu();fd(a/2);rt(90);fd(a/4)</a:t>
            </a:r>
          </a:p>
          <a:p>
            <a:pPr marL="0" marR="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lt(90);fd(a/4);rt(90);pd()</a:t>
            </a:r>
          </a:p>
          <a:p>
            <a:pPr marL="0" marR="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veliki_L (n-1,a/2)</a:t>
            </a:r>
          </a:p>
          <a:p>
            <a:pPr marL="0" marR="0" indent="0" defTabSz="914400" eaLnBrk="1" latinLnBrk="0" hangingPunct="1">
              <a:lnSpc>
                <a:spcPct val="100000"/>
              </a:lnSpc>
              <a:buClrTx/>
              <a:buSzTx/>
              <a:buFontTx/>
              <a:buNone/>
              <a:tabLst/>
            </a:pPr>
            <a:r>
              <a:rPr lang="hr-HR" sz="1600" dirty="0" smtClean="0">
                <a:latin typeface="Courier New" pitchFamily="49" charset="0"/>
                <a:cs typeface="Arial" pitchFamily="34" charset="0"/>
              </a:rPr>
              <a:t>    pu();bk(a/4);lt(90);fd(a/4);rt(90);pd()</a:t>
            </a:r>
          </a:p>
          <a:p>
            <a:pPr marL="0" marR="0" indent="0" defTabSz="914400" eaLnBrk="1" latinLnBrk="0" hangingPunct="1">
              <a:lnSpc>
                <a:spcPct val="100000"/>
              </a:lnSpc>
              <a:buClrTx/>
              <a:buSzTx/>
              <a:buFontTx/>
              <a:buNone/>
              <a:tabLst/>
            </a:pPr>
            <a:r>
              <a:rPr lang="hr-HR" sz="1600" dirty="0" smtClean="0">
                <a:latin typeface="Courier New" pitchFamily="49" charset="0"/>
                <a:cs typeface="Arial" pitchFamily="34" charset="0"/>
              </a:rPr>
              <a:t>title ('Slovo L'); colormode (255);lt(90)</a:t>
            </a:r>
          </a:p>
          <a:p>
            <a:pPr marL="0" marR="0" indent="0" defTabSz="914400" eaLnBrk="1" latinLnBrk="0" hangingPunct="1">
              <a:lnSpc>
                <a:spcPct val="100000"/>
              </a:lnSpc>
              <a:buClrTx/>
              <a:buSzTx/>
              <a:buFontTx/>
              <a:buNone/>
              <a:tabLst/>
            </a:pPr>
            <a:r>
              <a:rPr lang="hr-HR" sz="1600" dirty="0" smtClean="0">
                <a:latin typeface="Courier New" pitchFamily="49" charset="0"/>
                <a:cs typeface="Arial" pitchFamily="34" charset="0"/>
              </a:rPr>
              <a:t>a=textinput('Veličina','a=');a=int(a)</a:t>
            </a:r>
          </a:p>
          <a:p>
            <a:pPr marL="0" marR="0" indent="0" defTabSz="914400" eaLnBrk="1" latinLnBrk="0" hangingPunct="1">
              <a:lnSpc>
                <a:spcPct val="100000"/>
              </a:lnSpc>
              <a:buClrTx/>
              <a:buSzTx/>
              <a:buFontTx/>
              <a:buNone/>
              <a:tabLst/>
            </a:pPr>
            <a:r>
              <a:rPr lang="hr-HR" sz="1600" dirty="0" smtClean="0">
                <a:latin typeface="Courier New" pitchFamily="49" charset="0"/>
                <a:cs typeface="Arial" pitchFamily="34" charset="0"/>
              </a:rPr>
              <a:t>n=textinput('Dubina rekurzije','n=');n=int(n)</a:t>
            </a:r>
          </a:p>
          <a:p>
            <a:pPr marL="0" marR="0" indent="0" defTabSz="914400" eaLnBrk="1" latinLnBrk="0" hangingPunct="1">
              <a:lnSpc>
                <a:spcPct val="100000"/>
              </a:lnSpc>
              <a:buClrTx/>
              <a:buSzTx/>
              <a:buFontTx/>
              <a:buNone/>
              <a:tabLst/>
            </a:pPr>
            <a:r>
              <a:rPr lang="hr-HR" sz="1600" dirty="0" smtClean="0">
                <a:latin typeface="Courier New" pitchFamily="49" charset="0"/>
                <a:cs typeface="Arial" pitchFamily="34" charset="0"/>
              </a:rPr>
              <a:t>veliki_L (n,a)</a:t>
            </a:r>
            <a:endParaRPr lang="sr-Latn-CS" sz="1600" dirty="0" smtClean="0">
              <a:latin typeface="Courier New" pitchFamily="49" charset="0"/>
              <a:cs typeface="Arial"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21.</a:t>
            </a:r>
            <a:endParaRPr lang="hr-HR" dirty="0"/>
          </a:p>
        </p:txBody>
      </p:sp>
      <p:sp>
        <p:nvSpPr>
          <p:cNvPr id="3" name="Rezervirano mjesto sadržaja 2"/>
          <p:cNvSpPr>
            <a:spLocks noGrp="1"/>
          </p:cNvSpPr>
          <p:nvPr>
            <p:ph idx="1"/>
          </p:nvPr>
        </p:nvSpPr>
        <p:spPr/>
        <p:txBody>
          <a:bodyPr/>
          <a:lstStyle/>
          <a:p>
            <a:r>
              <a:rPr lang="hr-HR" dirty="0" smtClean="0"/>
              <a:t>    Polovicu šesterokuta kojoj su tri kraće stranice duljine </a:t>
            </a:r>
            <a:r>
              <a:rPr lang="hr-HR" b="1" dirty="0" smtClean="0"/>
              <a:t>a</a:t>
            </a:r>
            <a:r>
              <a:rPr lang="hr-HR" dirty="0" smtClean="0"/>
              <a:t> , a najdulja 2*</a:t>
            </a:r>
            <a:r>
              <a:rPr lang="hr-HR" b="1" dirty="0" smtClean="0"/>
              <a:t>a</a:t>
            </a:r>
            <a:r>
              <a:rPr lang="hr-HR" dirty="0" smtClean="0"/>
              <a:t> točaka možemo podijeliti na četiri manje sukladne polovice šesterokuta. Naravno, postupak možemo ponoviti. Nacrtaj ako je dubina rekurzije </a:t>
            </a:r>
            <a:r>
              <a:rPr lang="hr-HR" b="1" dirty="0" smtClean="0"/>
              <a:t>n</a:t>
            </a:r>
            <a:r>
              <a:rPr lang="hr-HR" dirty="0" smtClean="0"/>
              <a:t>.</a:t>
            </a:r>
            <a:endParaRPr lang="hr-HR" dirty="0"/>
          </a:p>
        </p:txBody>
      </p:sp>
      <p:pic>
        <p:nvPicPr>
          <p:cNvPr id="60418" name="Slika 111"/>
          <p:cNvPicPr>
            <a:picLocks noChangeAspect="1" noChangeArrowheads="1"/>
          </p:cNvPicPr>
          <p:nvPr/>
        </p:nvPicPr>
        <p:blipFill>
          <a:blip r:embed="rId2" cstate="print"/>
          <a:srcRect/>
          <a:stretch>
            <a:fillRect/>
          </a:stretch>
        </p:blipFill>
        <p:spPr bwMode="auto">
          <a:xfrm>
            <a:off x="1547664" y="3501008"/>
            <a:ext cx="5029200" cy="1647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lstStyle/>
          <a:p>
            <a:endParaRPr lang="hr-HR"/>
          </a:p>
        </p:txBody>
      </p:sp>
      <p:sp>
        <p:nvSpPr>
          <p:cNvPr id="67586" name="Text Box 2"/>
          <p:cNvSpPr txBox="1">
            <a:spLocks noChangeArrowheads="1"/>
          </p:cNvSpPr>
          <p:nvPr/>
        </p:nvSpPr>
        <p:spPr bwMode="auto">
          <a:xfrm>
            <a:off x="611560" y="1"/>
            <a:ext cx="6768752" cy="6740307"/>
          </a:xfrm>
          <a:prstGeom prst="rect">
            <a:avLst/>
          </a:prstGeom>
          <a:solidFill>
            <a:schemeClr val="bg1"/>
          </a:solidFill>
          <a:ln w="28575">
            <a:solidFill>
              <a:srgbClr val="FFC000"/>
            </a:solidFill>
          </a:ln>
        </p:spPr>
        <p:txBody>
          <a:bodyPr wrap="square" rtlCol="0">
            <a:spAutoFit/>
          </a:bodyPr>
          <a:lstStyle/>
          <a:p>
            <a:pPr lvl="0"/>
            <a:r>
              <a:rPr lang="hr-HR" sz="1600" dirty="0" smtClean="0">
                <a:latin typeface="Courier New" pitchFamily="49" charset="0"/>
                <a:cs typeface="Arial" pitchFamily="34" charset="0"/>
              </a:rPr>
              <a:t>from turtle import  *</a:t>
            </a:r>
          </a:p>
          <a:p>
            <a:pPr lvl="0"/>
            <a:r>
              <a:rPr lang="hr-HR" sz="1600" dirty="0" smtClean="0">
                <a:latin typeface="Courier New" pitchFamily="49" charset="0"/>
                <a:cs typeface="Arial" pitchFamily="34" charset="0"/>
              </a:rPr>
              <a:t>from random import *</a:t>
            </a:r>
          </a:p>
          <a:p>
            <a:pPr lvl="0"/>
            <a:r>
              <a:rPr lang="hr-HR" sz="1600" dirty="0" smtClean="0">
                <a:latin typeface="Courier New" pitchFamily="49" charset="0"/>
                <a:cs typeface="Arial" pitchFamily="34" charset="0"/>
              </a:rPr>
              <a:t>def boja():</a:t>
            </a:r>
          </a:p>
          <a:p>
            <a:pPr lvl="0"/>
            <a:r>
              <a:rPr lang="hr-HR" sz="1600" dirty="0" smtClean="0">
                <a:latin typeface="Courier New" pitchFamily="49" charset="0"/>
                <a:cs typeface="Arial" pitchFamily="34" charset="0"/>
              </a:rPr>
              <a:t>    c=randrange(0,256); z=randrange(0,256)</a:t>
            </a:r>
          </a:p>
          <a:p>
            <a:pPr lvl="0"/>
            <a:r>
              <a:rPr lang="hr-HR" sz="1600" dirty="0" smtClean="0">
                <a:latin typeface="Courier New" pitchFamily="49" charset="0"/>
                <a:cs typeface="Arial" pitchFamily="34" charset="0"/>
              </a:rPr>
              <a:t>    p=randrange(0,256); color((0,0,0),(c,z,p))</a:t>
            </a:r>
          </a:p>
          <a:p>
            <a:pPr lvl="0"/>
            <a:r>
              <a:rPr lang="hr-HR" sz="1600" dirty="0" smtClean="0">
                <a:latin typeface="Courier New" pitchFamily="49" charset="0"/>
                <a:cs typeface="Arial" pitchFamily="34" charset="0"/>
              </a:rPr>
              <a:t>def pola_šesterokuta(a):</a:t>
            </a:r>
          </a:p>
          <a:p>
            <a:pPr lvl="0"/>
            <a:r>
              <a:rPr lang="hr-HR" sz="1600" dirty="0" smtClean="0">
                <a:latin typeface="Courier New" pitchFamily="49" charset="0"/>
                <a:cs typeface="Arial" pitchFamily="34" charset="0"/>
              </a:rPr>
              <a:t>    boja();begin_fill()</a:t>
            </a:r>
          </a:p>
          <a:p>
            <a:pPr lvl="0"/>
            <a:r>
              <a:rPr lang="hr-HR" sz="1600" dirty="0" smtClean="0">
                <a:latin typeface="Courier New" pitchFamily="49" charset="0"/>
                <a:cs typeface="Arial" pitchFamily="34" charset="0"/>
              </a:rPr>
              <a:t>    rt(30);fd(a);rt(60); fd(a);rt(60);fd(a);rt(120);fd(2*a);rt(90)</a:t>
            </a:r>
          </a:p>
          <a:p>
            <a:pPr lvl="0"/>
            <a:r>
              <a:rPr lang="hr-HR" sz="1600" dirty="0" smtClean="0">
                <a:latin typeface="Courier New" pitchFamily="49" charset="0"/>
                <a:cs typeface="Arial" pitchFamily="34" charset="0"/>
              </a:rPr>
              <a:t>    end_fill()</a:t>
            </a:r>
          </a:p>
          <a:p>
            <a:pPr lvl="0"/>
            <a:r>
              <a:rPr lang="hr-HR" sz="1600" dirty="0" smtClean="0">
                <a:latin typeface="Courier New" pitchFamily="49" charset="0"/>
                <a:cs typeface="Arial" pitchFamily="34" charset="0"/>
              </a:rPr>
              <a:t>            </a:t>
            </a:r>
          </a:p>
          <a:p>
            <a:pPr lvl="0"/>
            <a:r>
              <a:rPr lang="hr-HR" sz="1600" dirty="0" smtClean="0">
                <a:latin typeface="Courier New" pitchFamily="49" charset="0"/>
                <a:cs typeface="Arial" pitchFamily="34" charset="0"/>
              </a:rPr>
              <a:t>def lik(n,a):</a:t>
            </a:r>
          </a:p>
          <a:p>
            <a:pPr lvl="0"/>
            <a:r>
              <a:rPr lang="hr-HR" sz="1600" dirty="0" smtClean="0">
                <a:latin typeface="Courier New" pitchFamily="49" charset="0"/>
                <a:cs typeface="Arial" pitchFamily="34" charset="0"/>
              </a:rPr>
              <a:t>    if n==0:</a:t>
            </a:r>
          </a:p>
          <a:p>
            <a:pPr lvl="0"/>
            <a:r>
              <a:rPr lang="hr-HR" sz="1600" dirty="0" smtClean="0">
                <a:latin typeface="Courier New" pitchFamily="49" charset="0"/>
                <a:cs typeface="Arial" pitchFamily="34" charset="0"/>
              </a:rPr>
              <a:t>        pola_šesterokuta(a)</a:t>
            </a:r>
          </a:p>
          <a:p>
            <a:pPr lvl="0"/>
            <a:r>
              <a:rPr lang="hr-HR" sz="1600" dirty="0" smtClean="0">
                <a:latin typeface="Courier New" pitchFamily="49" charset="0"/>
                <a:cs typeface="Arial" pitchFamily="34" charset="0"/>
              </a:rPr>
              <a:t>        return True</a:t>
            </a:r>
          </a:p>
          <a:p>
            <a:pPr lvl="0"/>
            <a:r>
              <a:rPr lang="hr-HR" sz="1600" dirty="0" smtClean="0">
                <a:latin typeface="Courier New" pitchFamily="49" charset="0"/>
                <a:cs typeface="Arial" pitchFamily="34" charset="0"/>
              </a:rPr>
              <a:t>    rt(90);fd(a/2);lt(90); lik (n-1,a/2)</a:t>
            </a:r>
          </a:p>
          <a:p>
            <a:pPr lvl="0"/>
            <a:r>
              <a:rPr lang="hr-HR" sz="1600" dirty="0" smtClean="0">
                <a:latin typeface="Courier New" pitchFamily="49" charset="0"/>
                <a:cs typeface="Arial" pitchFamily="34" charset="0"/>
              </a:rPr>
              <a:t>    rt(90);fd(3*a/2);rt(150)</a:t>
            </a:r>
          </a:p>
          <a:p>
            <a:pPr lvl="0"/>
            <a:r>
              <a:rPr lang="hr-HR" sz="1600" dirty="0" smtClean="0">
                <a:latin typeface="Courier New" pitchFamily="49" charset="0"/>
                <a:cs typeface="Arial" pitchFamily="34" charset="0"/>
              </a:rPr>
              <a:t>    lik (n-1,a/2); rt(90);fd(a);lt(150)</a:t>
            </a:r>
          </a:p>
          <a:p>
            <a:pPr lvl="0"/>
            <a:r>
              <a:rPr lang="hr-HR" sz="1600" dirty="0" smtClean="0">
                <a:latin typeface="Courier New" pitchFamily="49" charset="0"/>
                <a:cs typeface="Arial" pitchFamily="34" charset="0"/>
              </a:rPr>
              <a:t>    lik (n-1,a/2); rt(90);fd(a);lt(150)</a:t>
            </a:r>
          </a:p>
          <a:p>
            <a:pPr lvl="0"/>
            <a:r>
              <a:rPr lang="hr-HR" sz="1600" dirty="0" smtClean="0">
                <a:latin typeface="Courier New" pitchFamily="49" charset="0"/>
                <a:cs typeface="Arial" pitchFamily="34" charset="0"/>
              </a:rPr>
              <a:t>    lik (n-1,a/2); rt(90);fd(a);rt(150)</a:t>
            </a:r>
          </a:p>
          <a:p>
            <a:pPr lvl="0"/>
            <a:r>
              <a:rPr lang="hr-HR" sz="1600" dirty="0" smtClean="0">
                <a:latin typeface="Courier New" pitchFamily="49" charset="0"/>
                <a:cs typeface="Arial" pitchFamily="34" charset="0"/>
              </a:rPr>
              <a:t>   </a:t>
            </a:r>
          </a:p>
          <a:p>
            <a:pPr lvl="0"/>
            <a:r>
              <a:rPr lang="hr-HR" sz="1600" dirty="0" smtClean="0">
                <a:latin typeface="Courier New" pitchFamily="49" charset="0"/>
                <a:cs typeface="Arial" pitchFamily="34" charset="0"/>
              </a:rPr>
              <a:t>title ('Pola šesterokuta')</a:t>
            </a:r>
          </a:p>
          <a:p>
            <a:pPr lvl="0"/>
            <a:r>
              <a:rPr lang="hr-HR" sz="1600" dirty="0" smtClean="0">
                <a:latin typeface="Courier New" pitchFamily="49" charset="0"/>
                <a:cs typeface="Arial" pitchFamily="34" charset="0"/>
              </a:rPr>
              <a:t>colormode (255);lt(90)</a:t>
            </a:r>
          </a:p>
          <a:p>
            <a:pPr lvl="0"/>
            <a:r>
              <a:rPr lang="hr-HR" sz="1600" dirty="0" smtClean="0">
                <a:latin typeface="Courier New" pitchFamily="49" charset="0"/>
                <a:cs typeface="Arial" pitchFamily="34" charset="0"/>
              </a:rPr>
              <a:t>a=textinput('Veličina','a=');a=int(a)</a:t>
            </a:r>
          </a:p>
          <a:p>
            <a:pPr lvl="0"/>
            <a:r>
              <a:rPr lang="hr-HR" sz="1600" dirty="0" smtClean="0">
                <a:latin typeface="Courier New" pitchFamily="49" charset="0"/>
                <a:cs typeface="Arial" pitchFamily="34" charset="0"/>
              </a:rPr>
              <a:t>n=textinput('Dubina rekurzije','n=');n=int(n)</a:t>
            </a:r>
          </a:p>
          <a:p>
            <a:pPr lvl="0"/>
            <a:r>
              <a:rPr lang="hr-HR" sz="1600" dirty="0" smtClean="0">
                <a:latin typeface="Courier New" pitchFamily="49" charset="0"/>
                <a:cs typeface="Arial" pitchFamily="34" charset="0"/>
              </a:rPr>
              <a:t>lik(n,a)</a:t>
            </a:r>
            <a:endParaRPr lang="sr-Latn-CS" sz="1600" dirty="0" smtClean="0">
              <a:latin typeface="Courier New" pitchFamily="49"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Rješenje:</a:t>
            </a:r>
            <a:endParaRPr lang="hr-HR" dirty="0"/>
          </a:p>
        </p:txBody>
      </p:sp>
      <p:sp>
        <p:nvSpPr>
          <p:cNvPr id="267" name="Tekstni okvir 267"/>
          <p:cNvSpPr txBox="1">
            <a:spLocks/>
          </p:cNvSpPr>
          <p:nvPr/>
        </p:nvSpPr>
        <p:spPr bwMode="auto">
          <a:xfrm>
            <a:off x="971600" y="1484784"/>
            <a:ext cx="6552728" cy="4752528"/>
          </a:xfrm>
          <a:prstGeom prst="rect">
            <a:avLst/>
          </a:prstGeom>
          <a:noFill/>
          <a:ln w="28575">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smtClean="0">
                <a:ln>
                  <a:noFill/>
                </a:ln>
                <a:solidFill>
                  <a:schemeClr val="tx1"/>
                </a:solidFill>
                <a:effectLst/>
                <a:latin typeface="Courier New" pitchFamily="49" charset="0"/>
                <a:cs typeface="Arial" pitchFamily="34" charset="0"/>
              </a:rPr>
              <a:t>def niz_kvadrata(n,a):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smtClean="0">
                <a:ln>
                  <a:noFill/>
                </a:ln>
                <a:solidFill>
                  <a:schemeClr val="tx1"/>
                </a:solidFill>
                <a:effectLst/>
                <a:latin typeface="Courier New" pitchFamily="49" charset="0"/>
                <a:cs typeface="Arial" pitchFamily="34" charset="0"/>
              </a:rPr>
              <a:t>    if n==1:</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smtClean="0">
                <a:ln>
                  <a:noFill/>
                </a:ln>
                <a:solidFill>
                  <a:schemeClr val="tx1"/>
                </a:solidFill>
                <a:effectLst/>
                <a:latin typeface="Courier New" pitchFamily="49" charset="0"/>
                <a:cs typeface="Arial" pitchFamily="34" charset="0"/>
              </a:rPr>
              <a:t>        kvadrat(a)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smtClean="0">
                <a:ln>
                  <a:noFill/>
                </a:ln>
                <a:solidFill>
                  <a:schemeClr val="tx1"/>
                </a:solidFill>
                <a:effectLst/>
                <a:latin typeface="Courier New" pitchFamily="49" charset="0"/>
                <a:cs typeface="Arial" pitchFamily="34" charset="0"/>
              </a:rPr>
              <a:t>    else:</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smtClean="0">
                <a:ln>
                  <a:noFill/>
                </a:ln>
                <a:solidFill>
                  <a:schemeClr val="tx1"/>
                </a:solidFill>
                <a:effectLst/>
                <a:latin typeface="Courier New" pitchFamily="49" charset="0"/>
                <a:cs typeface="Arial" pitchFamily="34" charset="0"/>
              </a:rPr>
              <a:t>        kvadrat(a)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smtClean="0">
                <a:ln>
                  <a:noFill/>
                </a:ln>
                <a:solidFill>
                  <a:schemeClr val="tx1"/>
                </a:solidFill>
                <a:effectLst/>
                <a:latin typeface="Courier New" pitchFamily="49" charset="0"/>
                <a:cs typeface="Arial" pitchFamily="34" charset="0"/>
              </a:rPr>
              <a:t>        rt(90);fd(a);lt(90)</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smtClean="0">
                <a:ln>
                  <a:noFill/>
                </a:ln>
                <a:solidFill>
                  <a:schemeClr val="tx1"/>
                </a:solidFill>
                <a:effectLst/>
                <a:latin typeface="Courier New" pitchFamily="49" charset="0"/>
                <a:cs typeface="Arial" pitchFamily="34" charset="0"/>
              </a:rPr>
              <a:t>        niz_kvadrata(n-1,a)</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hr-HR" sz="2000" b="1" i="0" u="none" strike="noStrike" cap="none" normalizeH="0" baseline="0" smtClean="0">
              <a:ln>
                <a:noFill/>
              </a:ln>
              <a:solidFill>
                <a:schemeClr val="tx1"/>
              </a:solidFill>
              <a:effectLst/>
              <a:latin typeface="Courier New" pitchFamily="49"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smtClean="0">
                <a:ln>
                  <a:noFill/>
                </a:ln>
                <a:solidFill>
                  <a:schemeClr val="tx1"/>
                </a:solidFill>
                <a:effectLst/>
                <a:latin typeface="Courier New" pitchFamily="49" charset="0"/>
                <a:cs typeface="Arial" pitchFamily="34" charset="0"/>
              </a:rPr>
              <a:t>title('Niz kvadrata')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smtClean="0">
                <a:ln>
                  <a:noFill/>
                </a:ln>
                <a:solidFill>
                  <a:schemeClr val="tx1"/>
                </a:solidFill>
                <a:effectLst/>
                <a:latin typeface="Courier New" pitchFamily="49" charset="0"/>
                <a:cs typeface="Arial" pitchFamily="34" charset="0"/>
              </a:rPr>
              <a:t>lt(90);colormode(255)</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smtClean="0">
                <a:ln>
                  <a:noFill/>
                </a:ln>
                <a:solidFill>
                  <a:schemeClr val="tx1"/>
                </a:solidFill>
                <a:effectLst/>
                <a:latin typeface="Courier New" pitchFamily="49" charset="0"/>
                <a:cs typeface="Arial" pitchFamily="34" charset="0"/>
              </a:rPr>
              <a:t>a=textinput('Stranica','a=')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smtClean="0">
                <a:ln>
                  <a:noFill/>
                </a:ln>
                <a:solidFill>
                  <a:schemeClr val="tx1"/>
                </a:solidFill>
                <a:effectLst/>
                <a:latin typeface="Courier New" pitchFamily="49" charset="0"/>
                <a:cs typeface="Arial" pitchFamily="34" charset="0"/>
              </a:rPr>
              <a:t>n=textinput('Broj kvadrata','n=')</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smtClean="0">
                <a:ln>
                  <a:noFill/>
                </a:ln>
                <a:solidFill>
                  <a:schemeClr val="tx1"/>
                </a:solidFill>
                <a:effectLst/>
                <a:latin typeface="Courier New" pitchFamily="49" charset="0"/>
                <a:cs typeface="Arial" pitchFamily="34" charset="0"/>
              </a:rPr>
              <a:t>a=int(a); n=int(n); </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smtClean="0">
                <a:ln>
                  <a:noFill/>
                </a:ln>
                <a:solidFill>
                  <a:schemeClr val="tx1"/>
                </a:solidFill>
                <a:effectLst/>
                <a:latin typeface="Courier New" pitchFamily="49" charset="0"/>
                <a:cs typeface="Arial" pitchFamily="34" charset="0"/>
              </a:rPr>
              <a:t>niz_kvadrata(n,a)</a:t>
            </a:r>
            <a:endParaRPr kumimoji="0" lang="sr-Latn-CS" sz="20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50024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Vježba 2.</a:t>
            </a:r>
            <a:endParaRPr lang="hr-HR" dirty="0"/>
          </a:p>
        </p:txBody>
      </p:sp>
      <p:sp>
        <p:nvSpPr>
          <p:cNvPr id="3" name="Rezervirano mjesto sadržaja 2"/>
          <p:cNvSpPr>
            <a:spLocks noGrp="1"/>
          </p:cNvSpPr>
          <p:nvPr>
            <p:ph idx="1"/>
          </p:nvPr>
        </p:nvSpPr>
        <p:spPr/>
        <p:txBody>
          <a:bodyPr/>
          <a:lstStyle/>
          <a:p>
            <a:r>
              <a:rPr lang="hr-HR" dirty="0" smtClean="0"/>
              <a:t>Napišite program koji crta piramidu šesterokuta. Duljina stranice šesterokuta je </a:t>
            </a:r>
            <a:r>
              <a:rPr lang="hr-HR" b="1" dirty="0" smtClean="0"/>
              <a:t>a</a:t>
            </a:r>
            <a:r>
              <a:rPr lang="hr-HR" dirty="0" smtClean="0"/>
              <a:t>, a u prvom redu ima </a:t>
            </a:r>
            <a:r>
              <a:rPr lang="hr-HR" b="1" dirty="0" smtClean="0"/>
              <a:t>n</a:t>
            </a:r>
            <a:r>
              <a:rPr lang="hr-HR" dirty="0" smtClean="0"/>
              <a:t> šesterokuta, a u svakom sljedećem redu po jedan šesterokut manje. Šesterokuti su obojani nasumično odabranim bojama.</a:t>
            </a:r>
          </a:p>
          <a:p>
            <a:endParaRPr lang="hr-HR" dirty="0"/>
          </a:p>
        </p:txBody>
      </p:sp>
      <p:pic>
        <p:nvPicPr>
          <p:cNvPr id="36866" name="Slika 275"/>
          <p:cNvPicPr>
            <a:picLocks noChangeAspect="1" noChangeArrowheads="1"/>
          </p:cNvPicPr>
          <p:nvPr/>
        </p:nvPicPr>
        <p:blipFill>
          <a:blip r:embed="rId2" cstate="print"/>
          <a:srcRect/>
          <a:stretch>
            <a:fillRect/>
          </a:stretch>
        </p:blipFill>
        <p:spPr bwMode="auto">
          <a:xfrm>
            <a:off x="3995936" y="3356992"/>
            <a:ext cx="2736304" cy="2838915"/>
          </a:xfrm>
          <a:prstGeom prst="rect">
            <a:avLst/>
          </a:prstGeom>
          <a:noFill/>
          <a:ln w="9525">
            <a:noFill/>
            <a:miter lim="800000"/>
            <a:headEnd/>
            <a:tailEnd/>
          </a:ln>
        </p:spPr>
      </p:pic>
    </p:spTree>
    <p:extLst>
      <p:ext uri="{BB962C8B-B14F-4D97-AF65-F5344CB8AC3E}">
        <p14:creationId xmlns:p14="http://schemas.microsoft.com/office/powerpoint/2010/main" val="19906960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0"/>
            <a:ext cx="4402832" cy="1143000"/>
          </a:xfrm>
        </p:spPr>
        <p:txBody>
          <a:bodyPr/>
          <a:lstStyle/>
          <a:p>
            <a:r>
              <a:rPr lang="hr-HR" dirty="0" smtClean="0"/>
              <a:t>Rješenje:</a:t>
            </a:r>
            <a:endParaRPr lang="hr-HR" dirty="0"/>
          </a:p>
        </p:txBody>
      </p:sp>
      <p:sp>
        <p:nvSpPr>
          <p:cNvPr id="252" name="Tekstni okvir 252"/>
          <p:cNvSpPr txBox="1">
            <a:spLocks/>
          </p:cNvSpPr>
          <p:nvPr/>
        </p:nvSpPr>
        <p:spPr bwMode="auto">
          <a:xfrm>
            <a:off x="3275856" y="0"/>
            <a:ext cx="5328592" cy="6858000"/>
          </a:xfrm>
          <a:prstGeom prst="rect">
            <a:avLst/>
          </a:prstGeom>
          <a:solidFill>
            <a:srgbClr val="FFFFFF"/>
          </a:solidFill>
          <a:ln w="28575">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from turtle import *</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from random import *</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def boja():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c= randrange(0,256)</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z= randrange(0,256)</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p= randrange(0,256)</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color(c,z,p)</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def šesterokut(a):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boja()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begin_fill()</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for k in range(6):</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fd(a); rt(60)</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end_fill()</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def niz_šesterokuta(n,a):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if n==1:</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šesterokut(a)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else:</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šesterokut(a)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rt(120);fd(a);lt(60)</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;fd(a);lt(60)</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niz_šesterokuta(n-1,a)</a:t>
            </a:r>
            <a:endParaRPr kumimoji="0" lang="sr-Latn-CS"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922209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7484" y="0"/>
            <a:ext cx="4824536" cy="1143000"/>
          </a:xfrm>
        </p:spPr>
        <p:txBody>
          <a:bodyPr/>
          <a:lstStyle/>
          <a:p>
            <a:r>
              <a:rPr lang="hr-HR" dirty="0" smtClean="0"/>
              <a:t>Rješenje:</a:t>
            </a:r>
            <a:endParaRPr lang="hr-HR" dirty="0"/>
          </a:p>
        </p:txBody>
      </p:sp>
      <p:sp>
        <p:nvSpPr>
          <p:cNvPr id="286" name="Tekstni okvir 286"/>
          <p:cNvSpPr txBox="1">
            <a:spLocks/>
          </p:cNvSpPr>
          <p:nvPr/>
        </p:nvSpPr>
        <p:spPr bwMode="auto">
          <a:xfrm>
            <a:off x="1511152" y="1268760"/>
            <a:ext cx="7632848" cy="5589240"/>
          </a:xfrm>
          <a:prstGeom prst="rect">
            <a:avLst/>
          </a:prstGeom>
          <a:solidFill>
            <a:srgbClr val="FFFFFF"/>
          </a:solidFill>
          <a:ln w="28575">
            <a:solidFill>
              <a:srgbClr val="FFC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def piramida(n,a):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if n==1:</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šesterokut(a)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else:</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niz_šesterokuta(n,a);pu()</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#pomak na početak sljedećeg reda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for k in range(n-1):</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lt(120);fd(a);rt(60);fd(a);rt(60)</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fd(a);rt(60);fd(a);lt(60); pd()</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piramida(n-1,a)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title('Piramida šesterokuta')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lt(90);colormode(255)</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a=textinput('Stranica','a=')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n=textinput('Broj kvadrata','n=')</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a=int(a); n=int(n); </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Courier New" pitchFamily="49" charset="0"/>
                <a:cs typeface="Arial" pitchFamily="34" charset="0"/>
              </a:rPr>
              <a:t>piramida(n,a)</a:t>
            </a:r>
            <a:endParaRPr kumimoji="0" lang="sr-Latn-CS"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514547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Vježba 3.</a:t>
            </a:r>
            <a:endParaRPr lang="hr-HR" dirty="0"/>
          </a:p>
        </p:txBody>
      </p:sp>
      <p:sp>
        <p:nvSpPr>
          <p:cNvPr id="3" name="Rezervirano mjesto sadržaja 2"/>
          <p:cNvSpPr>
            <a:spLocks noGrp="1"/>
          </p:cNvSpPr>
          <p:nvPr>
            <p:ph idx="1"/>
          </p:nvPr>
        </p:nvSpPr>
        <p:spPr>
          <a:xfrm>
            <a:off x="457200" y="1600200"/>
            <a:ext cx="5266928" cy="4525963"/>
          </a:xfrm>
        </p:spPr>
        <p:txBody>
          <a:bodyPr/>
          <a:lstStyle/>
          <a:p>
            <a:r>
              <a:rPr lang="hr-HR" dirty="0" smtClean="0"/>
              <a:t>Napišite program koji crta ravnu liniju duljine </a:t>
            </a:r>
            <a:r>
              <a:rPr lang="hr-HR" b="1" dirty="0" smtClean="0"/>
              <a:t>1</a:t>
            </a:r>
            <a:r>
              <a:rPr lang="hr-HR" dirty="0" smtClean="0"/>
              <a:t>, okreće kornjaču udesno za </a:t>
            </a:r>
            <a:r>
              <a:rPr lang="hr-HR" b="1" dirty="0" smtClean="0"/>
              <a:t>kut</a:t>
            </a:r>
            <a:r>
              <a:rPr lang="hr-HR" dirty="0" smtClean="0"/>
              <a:t>, povećava duljinu linije za </a:t>
            </a:r>
            <a:r>
              <a:rPr lang="hr-HR" b="1" dirty="0" smtClean="0"/>
              <a:t>korak</a:t>
            </a:r>
            <a:r>
              <a:rPr lang="hr-HR" dirty="0" smtClean="0"/>
              <a:t> i ponavlja crtanje linije, sve dok je njena duljina manja od </a:t>
            </a:r>
            <a:r>
              <a:rPr lang="hr-HR" b="1" dirty="0" smtClean="0"/>
              <a:t>granica</a:t>
            </a:r>
            <a:r>
              <a:rPr lang="hr-HR" dirty="0" smtClean="0"/>
              <a:t>. Boje svake linije su nasumično odabrane, a vrijednosti </a:t>
            </a:r>
            <a:r>
              <a:rPr lang="hr-HR" b="1" dirty="0" smtClean="0"/>
              <a:t>granica</a:t>
            </a:r>
            <a:r>
              <a:rPr lang="hr-HR" dirty="0" smtClean="0"/>
              <a:t>, </a:t>
            </a:r>
            <a:r>
              <a:rPr lang="hr-HR" b="1" dirty="0" smtClean="0"/>
              <a:t>kut</a:t>
            </a:r>
            <a:r>
              <a:rPr lang="hr-HR" dirty="0" smtClean="0"/>
              <a:t> i </a:t>
            </a:r>
            <a:r>
              <a:rPr lang="hr-HR" b="1" dirty="0" smtClean="0"/>
              <a:t>korak</a:t>
            </a:r>
            <a:r>
              <a:rPr lang="hr-HR" dirty="0" smtClean="0"/>
              <a:t> se upisuju na početku programa.</a:t>
            </a:r>
          </a:p>
          <a:p>
            <a:endParaRPr lang="hr-HR" dirty="0"/>
          </a:p>
        </p:txBody>
      </p:sp>
      <p:pic>
        <p:nvPicPr>
          <p:cNvPr id="4" name="Slika 3" descr="4703.tif"/>
          <p:cNvPicPr>
            <a:picLocks noChangeAspect="1"/>
          </p:cNvPicPr>
          <p:nvPr/>
        </p:nvPicPr>
        <p:blipFill>
          <a:blip r:embed="rId2" cstate="print"/>
          <a:stretch>
            <a:fillRect/>
          </a:stretch>
        </p:blipFill>
        <p:spPr>
          <a:xfrm>
            <a:off x="5580112" y="1556792"/>
            <a:ext cx="3124200" cy="3533775"/>
          </a:xfrm>
          <a:prstGeom prst="rect">
            <a:avLst/>
          </a:prstGeom>
        </p:spPr>
      </p:pic>
    </p:spTree>
    <p:extLst>
      <p:ext uri="{BB962C8B-B14F-4D97-AF65-F5344CB8AC3E}">
        <p14:creationId xmlns:p14="http://schemas.microsoft.com/office/powerpoint/2010/main" val="2431403065"/>
      </p:ext>
    </p:extLst>
  </p:cSld>
  <p:clrMapOvr>
    <a:masterClrMapping/>
  </p:clrMapOvr>
  <p:timing>
    <p:tnLst>
      <p:par>
        <p:cTn id="1" dur="indefinite" restart="never" nodeType="tmRoot"/>
      </p:par>
    </p:tnLst>
  </p:timing>
</p:sld>
</file>

<file path=ppt/theme/theme1.xml><?xml version="1.0" encoding="utf-8"?>
<a:theme xmlns:a="http://schemas.openxmlformats.org/drawingml/2006/main" name="M84Aprez5">
  <a:themeElements>
    <a:clrScheme name="Office tem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em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em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em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em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em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em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em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em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em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em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em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em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em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M84Aprez5</Template>
  <TotalTime>30</TotalTime>
  <Words>3427</Words>
  <Application>Microsoft Office PowerPoint</Application>
  <PresentationFormat>Prikaz na zaslonu (4:3)</PresentationFormat>
  <Paragraphs>608</Paragraphs>
  <Slides>47</Slides>
  <Notes>0</Notes>
  <HiddenSlides>0</HiddenSlides>
  <MMClips>0</MMClips>
  <ScaleCrop>false</ScaleCrop>
  <HeadingPairs>
    <vt:vector size="6" baseType="variant">
      <vt:variant>
        <vt:lpstr>Korišteni fontovi</vt:lpstr>
      </vt:variant>
      <vt:variant>
        <vt:i4>4</vt:i4>
      </vt:variant>
      <vt:variant>
        <vt:lpstr>Tema</vt:lpstr>
      </vt:variant>
      <vt:variant>
        <vt:i4>1</vt:i4>
      </vt:variant>
      <vt:variant>
        <vt:lpstr>Naslovi slajdova</vt:lpstr>
      </vt:variant>
      <vt:variant>
        <vt:i4>47</vt:i4>
      </vt:variant>
    </vt:vector>
  </HeadingPairs>
  <TitlesOfParts>
    <vt:vector size="52" baseType="lpstr">
      <vt:lpstr>Arial</vt:lpstr>
      <vt:lpstr>Calibri</vt:lpstr>
      <vt:lpstr>Courier New</vt:lpstr>
      <vt:lpstr>Times New Roman</vt:lpstr>
      <vt:lpstr>M84Aprez5</vt:lpstr>
      <vt:lpstr>Rekurzivne procedure </vt:lpstr>
      <vt:lpstr>Što je rekurzija  (rekurzivni potprogram)?</vt:lpstr>
      <vt:lpstr>Vježba 1.</vt:lpstr>
      <vt:lpstr>Rješenje:</vt:lpstr>
      <vt:lpstr>Rješenje:</vt:lpstr>
      <vt:lpstr>Vježba 2.</vt:lpstr>
      <vt:lpstr>Rješenje:</vt:lpstr>
      <vt:lpstr>Rješenje:</vt:lpstr>
      <vt:lpstr>Vježba 3.</vt:lpstr>
      <vt:lpstr>Rješenje:</vt:lpstr>
      <vt:lpstr>Rješenje:</vt:lpstr>
      <vt:lpstr>Vježba 4.</vt:lpstr>
      <vt:lpstr>Rješenje:</vt:lpstr>
      <vt:lpstr>Vježba 5.</vt:lpstr>
      <vt:lpstr>Rješenje: </vt:lpstr>
      <vt:lpstr>Rješenje: </vt:lpstr>
      <vt:lpstr>Vježba 6.</vt:lpstr>
      <vt:lpstr>Rješenje:</vt:lpstr>
      <vt:lpstr>Vježba 7. Peterokutna pahulja</vt:lpstr>
      <vt:lpstr>PowerPoint prezentacija</vt:lpstr>
      <vt:lpstr>Rješenje:</vt:lpstr>
      <vt:lpstr>Rješenje:</vt:lpstr>
      <vt:lpstr>8.</vt:lpstr>
      <vt:lpstr>PowerPoint prezentacija</vt:lpstr>
      <vt:lpstr>9.</vt:lpstr>
      <vt:lpstr>10.</vt:lpstr>
      <vt:lpstr>10.</vt:lpstr>
      <vt:lpstr>11.</vt:lpstr>
      <vt:lpstr>12.</vt:lpstr>
      <vt:lpstr>PowerPoint prezentacija</vt:lpstr>
      <vt:lpstr>13.</vt:lpstr>
      <vt:lpstr>PowerPoint prezentacija</vt:lpstr>
      <vt:lpstr>14.</vt:lpstr>
      <vt:lpstr>PowerPoint prezentacija</vt:lpstr>
      <vt:lpstr>15.</vt:lpstr>
      <vt:lpstr>PowerPoint prezentacija</vt:lpstr>
      <vt:lpstr>16.</vt:lpstr>
      <vt:lpstr>17.</vt:lpstr>
      <vt:lpstr>PowerPoint prezentacija</vt:lpstr>
      <vt:lpstr>18.</vt:lpstr>
      <vt:lpstr>PowerPoint prezentacija</vt:lpstr>
      <vt:lpstr>19.</vt:lpstr>
      <vt:lpstr>PowerPoint prezentacija</vt:lpstr>
      <vt:lpstr>20.</vt:lpstr>
      <vt:lpstr>PowerPoint prezentacija</vt:lpstr>
      <vt:lpstr>21.</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Rekurzivne procedure</dc:title>
  <dc:creator>Marko</dc:creator>
  <cp:lastModifiedBy>Windows User</cp:lastModifiedBy>
  <cp:revision>5</cp:revision>
  <dcterms:created xsi:type="dcterms:W3CDTF">2015-12-08T22:02:43Z</dcterms:created>
  <dcterms:modified xsi:type="dcterms:W3CDTF">2021-10-17T18:05:31Z</dcterms:modified>
</cp:coreProperties>
</file>