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A40000"/>
    <a:srgbClr val="FFBDBD"/>
    <a:srgbClr val="C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47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r-H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hr-H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to edit Master text styles</a:t>
            </a:r>
          </a:p>
          <a:p>
            <a:pPr lvl="1"/>
            <a:r>
              <a:rPr lang="hr-HR" smtClean="0"/>
              <a:t>Second level</a:t>
            </a:r>
          </a:p>
          <a:p>
            <a:pPr lvl="2"/>
            <a:r>
              <a:rPr lang="hr-HR" smtClean="0"/>
              <a:t>Third level</a:t>
            </a:r>
          </a:p>
          <a:p>
            <a:pPr lvl="3"/>
            <a:r>
              <a:rPr lang="hr-HR" smtClean="0"/>
              <a:t>Fourth level</a:t>
            </a:r>
          </a:p>
          <a:p>
            <a:pPr lvl="4"/>
            <a:r>
              <a:rPr lang="hr-HR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r-H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FEFBEE5-34FF-4B37-9A38-DCFE26C839C9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784581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13113"/>
            <a:ext cx="79883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2565400"/>
            <a:ext cx="7991475" cy="1150938"/>
          </a:xfrm>
        </p:spPr>
        <p:txBody>
          <a:bodyPr/>
          <a:lstStyle>
            <a:lvl1pPr marL="0" indent="0" algn="ctr">
              <a:buFontTx/>
              <a:buNone/>
              <a:defRPr sz="3600"/>
            </a:lvl1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693ED3F-58D3-45FB-B86B-2A06B6DD13DF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07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AEA099-2CD4-4492-A988-F572A1E7FF63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D9675E-1533-43FD-BA3B-C2BA2EA74B6D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26B6E5-5694-4DFF-84AC-BEC0289402AA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768515-E580-41AE-8139-2BB95C9413EF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4AED5B-3B6C-45A8-88B7-653280C96575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5F0820-6D99-4944-A37F-1C78E9EB8212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283527-5AB6-48EC-937E-940E15564033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9BD01B-1BFE-4159-9B2A-7BAA88D5EDD7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6CE6E5-D50A-46A7-AAE2-5BD431A07F60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Pritisnite ikonu za dodavanje slike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610436-BDDD-43C3-9E5E-FC6846726770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 naslova matrice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hr-H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hr-H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FCE2168-7281-4230-ABEC-E981A44A952E}" type="slidenum">
              <a:rPr lang="hr-HR"/>
              <a:pPr/>
              <a:t>‹#›</a:t>
            </a:fld>
            <a:endParaRPr lang="hr-HR"/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 rot="16200000">
            <a:off x="-1722438" y="3676651"/>
            <a:ext cx="36798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400" dirty="0">
                <a:solidFill>
                  <a:schemeClr val="bg1"/>
                </a:solidFill>
              </a:rPr>
              <a:t>Udžbenik </a:t>
            </a:r>
            <a:r>
              <a:rPr lang="hr-HR" sz="1400" dirty="0" err="1" smtClean="0">
                <a:solidFill>
                  <a:schemeClr val="bg1"/>
                </a:solidFill>
              </a:rPr>
              <a:t>informatie</a:t>
            </a:r>
            <a:r>
              <a:rPr lang="hr-HR" sz="1400" dirty="0" smtClean="0">
                <a:solidFill>
                  <a:schemeClr val="bg1"/>
                </a:solidFill>
              </a:rPr>
              <a:t> </a:t>
            </a:r>
            <a:r>
              <a:rPr lang="hr-HR" sz="1400" dirty="0">
                <a:solidFill>
                  <a:schemeClr val="bg1"/>
                </a:solidFill>
              </a:rPr>
              <a:t>za 8. razred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6604000"/>
            <a:ext cx="250825" cy="13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ctr"/>
            <a:fld id="{1141703C-D199-4DCD-BF84-6CB556772E31}" type="slidenum">
              <a:rPr lang="hr-HR" sz="1000">
                <a:solidFill>
                  <a:schemeClr val="bg1"/>
                </a:solidFill>
              </a:rPr>
              <a:pPr algn="ctr"/>
              <a:t>‹#›</a:t>
            </a:fld>
            <a:endParaRPr lang="hr-HR" sz="1000">
              <a:solidFill>
                <a:srgbClr val="969696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C80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C8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C8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C8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C8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C8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C8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C8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C8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684213" y="2492375"/>
            <a:ext cx="7991475" cy="1150938"/>
          </a:xfrm>
        </p:spPr>
        <p:txBody>
          <a:bodyPr/>
          <a:lstStyle/>
          <a:p>
            <a:r>
              <a:rPr lang="hr-HR" dirty="0" smtClean="0"/>
              <a:t>7. Odnos prema internetu</a:t>
            </a:r>
            <a:endParaRPr lang="hr-HR" dirty="0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684213" y="3068638"/>
            <a:ext cx="7988300" cy="1470025"/>
          </a:xfrm>
        </p:spPr>
        <p:txBody>
          <a:bodyPr/>
          <a:lstStyle/>
          <a:p>
            <a:r>
              <a:rPr lang="hr-HR" dirty="0" smtClean="0"/>
              <a:t> Kritički odnos prema </a:t>
            </a:r>
            <a:br>
              <a:rPr lang="hr-HR" dirty="0" smtClean="0"/>
            </a:br>
            <a:r>
              <a:rPr lang="hr-HR" dirty="0" smtClean="0"/>
              <a:t>internetu</a:t>
            </a:r>
            <a:endParaRPr lang="hr-HR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3.1. Adresa </a:t>
            </a:r>
            <a:r>
              <a:rPr lang="hr-HR" dirty="0" smtClean="0"/>
              <a:t>web-stranice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pPr algn="just"/>
            <a:r>
              <a:rPr lang="vi-VN" dirty="0" smtClean="0"/>
              <a:t>Vjerodostojnost pronađenoga sadržaja (članka)</a:t>
            </a:r>
            <a:r>
              <a:rPr lang="hr-HR" dirty="0" smtClean="0"/>
              <a:t> </a:t>
            </a:r>
            <a:r>
              <a:rPr lang="vi-VN" dirty="0" smtClean="0"/>
              <a:t>djelomice možemo provjeriti</a:t>
            </a:r>
            <a:r>
              <a:rPr lang="hr-HR" dirty="0" smtClean="0"/>
              <a:t> </a:t>
            </a:r>
            <a:r>
              <a:rPr lang="vi-VN" dirty="0" smtClean="0"/>
              <a:t>na temelju adrese web</a:t>
            </a:r>
            <a:r>
              <a:rPr lang="hr-HR" dirty="0"/>
              <a:t>-</a:t>
            </a:r>
            <a:r>
              <a:rPr lang="vi-VN" dirty="0" smtClean="0"/>
              <a:t>stranice (URL). </a:t>
            </a:r>
            <a:endParaRPr lang="hr-HR" dirty="0" smtClean="0"/>
          </a:p>
          <a:p>
            <a:pPr algn="just">
              <a:buNone/>
            </a:pPr>
            <a:endParaRPr lang="hr-HR" dirty="0" smtClean="0"/>
          </a:p>
          <a:p>
            <a:pPr algn="just"/>
            <a:r>
              <a:rPr lang="vi-VN" dirty="0" smtClean="0"/>
              <a:t>Iz domene web-stranice možemo</a:t>
            </a:r>
            <a:r>
              <a:rPr lang="hr-HR" dirty="0" smtClean="0"/>
              <a:t> </a:t>
            </a:r>
            <a:r>
              <a:rPr lang="vi-VN" dirty="0" smtClean="0"/>
              <a:t>saznati radi li se o stranicama iz neke države (.hr, .si, .u</a:t>
            </a:r>
            <a:r>
              <a:rPr lang="hr-HR" dirty="0" smtClean="0"/>
              <a:t> </a:t>
            </a:r>
            <a:r>
              <a:rPr lang="vi-VN" dirty="0" smtClean="0"/>
              <a:t>i druge) ili se radi</a:t>
            </a:r>
            <a:r>
              <a:rPr lang="hr-HR" dirty="0" smtClean="0"/>
              <a:t> </a:t>
            </a:r>
            <a:r>
              <a:rPr lang="vi-VN" dirty="0" smtClean="0"/>
              <a:t>o drugim vršnim domenama (</a:t>
            </a:r>
            <a:r>
              <a:rPr lang="vi-VN" i="1" dirty="0" smtClean="0"/>
              <a:t>Top-level Domain</a:t>
            </a:r>
            <a:r>
              <a:rPr lang="vi-VN" dirty="0" smtClean="0"/>
              <a:t>), primjerice, obrazovne domene</a:t>
            </a:r>
            <a:r>
              <a:rPr lang="hr-HR" dirty="0" smtClean="0"/>
              <a:t> </a:t>
            </a:r>
            <a:r>
              <a:rPr lang="vi-VN" dirty="0" smtClean="0"/>
              <a:t>.edu, državne, vladine domene .gov ili .org domene.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77234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3.2. Autor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pPr algn="just"/>
            <a:r>
              <a:rPr lang="hr-HR" dirty="0" smtClean="0"/>
              <a:t>Autor i izvornost podataka – web-mjesto može kreirati svatko pa je potrebno pronaći više informacija o identitetu autora i njegovim kvalifikacijama za temu o kojoj piše. </a:t>
            </a:r>
          </a:p>
          <a:p>
            <a:pPr algn="just"/>
            <a:endParaRPr lang="hr-HR" dirty="0"/>
          </a:p>
          <a:p>
            <a:pPr algn="just"/>
            <a:r>
              <a:rPr lang="hr-HR" dirty="0" smtClean="0"/>
              <a:t>Primjerice, autor može biti privatna osoba, komercijalna kompanija, akademska institucija, državne ustanove i drugi.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6288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3.3.Nadnevak </a:t>
            </a:r>
            <a:r>
              <a:rPr lang="hr-HR" dirty="0" smtClean="0"/>
              <a:t>objave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Po nadnevku objave članka možemo zaključiti koliko su informacije svježe.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Što je stariji nadnevak objave, stariji su i podaci s web-stranice. </a:t>
            </a:r>
          </a:p>
          <a:p>
            <a:pPr>
              <a:buNone/>
            </a:pPr>
            <a:endParaRPr lang="hr-HR" dirty="0"/>
          </a:p>
          <a:p>
            <a:r>
              <a:rPr lang="hr-HR" dirty="0" smtClean="0"/>
              <a:t>Starije informacije nisu nužno nevažeće, ali svježe često sadrže novije spoznaje.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4003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3.4. Poveznice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r-HR" dirty="0" smtClean="0"/>
              <a:t>Poveznice su jedan od pokazatelja kvalitete web-stranica. Poželjno je provjeriti ispravnost poveznica i kvalitetu sadržaja na koji poveznice vode.</a:t>
            </a:r>
          </a:p>
          <a:p>
            <a:pPr algn="just"/>
            <a:endParaRPr lang="hr-HR" dirty="0"/>
          </a:p>
          <a:p>
            <a:pPr algn="just"/>
            <a:r>
              <a:rPr lang="hr-HR" dirty="0" smtClean="0"/>
              <a:t> Vjerodostojnost sadržaja možete provjeriti upisivanjem adrese poveznice u neki od pretraživača. Time ćete dobiti popis web-stranica koje upućuju na stranicu koju provjeravate.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2980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4. Kriteriji </a:t>
            </a:r>
            <a:r>
              <a:rPr lang="hr-HR" dirty="0" smtClean="0"/>
              <a:t>vjerodostojnosti informacija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525963"/>
          </a:xfrm>
        </p:spPr>
        <p:txBody>
          <a:bodyPr/>
          <a:lstStyle/>
          <a:p>
            <a:pPr algn="just"/>
            <a:r>
              <a:rPr lang="vi-VN" dirty="0" smtClean="0"/>
              <a:t>Vjerodostojnost prikupljenih informacija možemo provjeriti </a:t>
            </a:r>
            <a:r>
              <a:rPr lang="vi-VN" dirty="0" smtClean="0">
                <a:solidFill>
                  <a:srgbClr val="C00000"/>
                </a:solidFill>
              </a:rPr>
              <a:t>traženje</a:t>
            </a:r>
            <a:r>
              <a:rPr lang="vi-VN" dirty="0" smtClean="0"/>
              <a:t>m </a:t>
            </a:r>
            <a:r>
              <a:rPr lang="vi-VN" dirty="0" smtClean="0">
                <a:solidFill>
                  <a:srgbClr val="C00000"/>
                </a:solidFill>
              </a:rPr>
              <a:t>dodatnih</a:t>
            </a:r>
            <a:r>
              <a:rPr lang="hr-HR" dirty="0" smtClean="0">
                <a:solidFill>
                  <a:srgbClr val="C00000"/>
                </a:solidFill>
              </a:rPr>
              <a:t> </a:t>
            </a:r>
            <a:r>
              <a:rPr lang="vi-VN" dirty="0" smtClean="0">
                <a:solidFill>
                  <a:srgbClr val="C00000"/>
                </a:solidFill>
              </a:rPr>
              <a:t>izvora</a:t>
            </a:r>
            <a:r>
              <a:rPr lang="hr-HR" dirty="0" smtClean="0">
                <a:solidFill>
                  <a:srgbClr val="C00000"/>
                </a:solidFill>
              </a:rPr>
              <a:t> </a:t>
            </a:r>
            <a:r>
              <a:rPr lang="hr-HR" dirty="0" smtClean="0"/>
              <a:t>(</a:t>
            </a:r>
            <a:r>
              <a:rPr lang="vi-VN" dirty="0" smtClean="0"/>
              <a:t>enciklopedija,</a:t>
            </a:r>
            <a:r>
              <a:rPr lang="hr-HR" dirty="0" smtClean="0"/>
              <a:t> </a:t>
            </a:r>
            <a:r>
              <a:rPr lang="vi-VN" dirty="0" smtClean="0"/>
              <a:t>knjiga, časopisa i sl</a:t>
            </a:r>
            <a:r>
              <a:rPr lang="hr-HR" dirty="0" smtClean="0"/>
              <a:t>)</a:t>
            </a:r>
            <a:r>
              <a:rPr lang="vi-VN" dirty="0" smtClean="0"/>
              <a:t>. </a:t>
            </a:r>
            <a:endParaRPr lang="hr-HR" dirty="0" smtClean="0"/>
          </a:p>
          <a:p>
            <a:pPr algn="just"/>
            <a:r>
              <a:rPr lang="vi-VN" dirty="0" smtClean="0"/>
              <a:t>U</a:t>
            </a:r>
            <a:r>
              <a:rPr lang="hr-HR" dirty="0"/>
              <a:t> </a:t>
            </a:r>
            <a:r>
              <a:rPr lang="vi-VN" dirty="0" smtClean="0"/>
              <a:t>njima su za vjerodostojnost informacija, osim autora, odgovorni i urednici i</a:t>
            </a:r>
            <a:r>
              <a:rPr lang="hr-HR" dirty="0" smtClean="0"/>
              <a:t> </a:t>
            </a:r>
            <a:r>
              <a:rPr lang="vi-VN" dirty="0" smtClean="0"/>
              <a:t>nakladnici.</a:t>
            </a:r>
          </a:p>
          <a:p>
            <a:pPr algn="just"/>
            <a:r>
              <a:rPr lang="vi-VN" dirty="0" smtClean="0">
                <a:solidFill>
                  <a:srgbClr val="C00000"/>
                </a:solidFill>
              </a:rPr>
              <a:t>Stil pisanja</a:t>
            </a:r>
            <a:r>
              <a:rPr lang="vi-VN" dirty="0" smtClean="0"/>
              <a:t> nekoga sadržaja</a:t>
            </a:r>
            <a:r>
              <a:rPr lang="hr-HR" dirty="0" smtClean="0">
                <a:solidFill>
                  <a:srgbClr val="C00000"/>
                </a:solidFill>
              </a:rPr>
              <a:t>,</a:t>
            </a:r>
            <a:r>
              <a:rPr lang="hr-HR" dirty="0" smtClean="0"/>
              <a:t> </a:t>
            </a:r>
            <a:r>
              <a:rPr lang="vi-VN" dirty="0" smtClean="0"/>
              <a:t>njegova </a:t>
            </a:r>
            <a:r>
              <a:rPr lang="vi-VN" dirty="0" smtClean="0">
                <a:solidFill>
                  <a:srgbClr val="C00000"/>
                </a:solidFill>
              </a:rPr>
              <a:t>gramatička i pravopisna točnost</a:t>
            </a:r>
            <a:r>
              <a:rPr lang="vi-VN" dirty="0" smtClean="0"/>
              <a:t> također</a:t>
            </a:r>
            <a:r>
              <a:rPr lang="hr-HR" dirty="0" smtClean="0"/>
              <a:t> </a:t>
            </a:r>
            <a:r>
              <a:rPr lang="vi-VN" dirty="0" smtClean="0"/>
              <a:t>daju informaciju o kvaliteti sadržaja. </a:t>
            </a:r>
            <a:endParaRPr lang="hr-HR" dirty="0" smtClean="0"/>
          </a:p>
          <a:p>
            <a:pPr algn="just"/>
            <a:r>
              <a:rPr lang="vi-VN" dirty="0" smtClean="0"/>
              <a:t>Osim sadržaja, </a:t>
            </a:r>
            <a:r>
              <a:rPr lang="vi-VN" dirty="0" smtClean="0">
                <a:solidFill>
                  <a:srgbClr val="C00000"/>
                </a:solidFill>
              </a:rPr>
              <a:t>dizajn web</a:t>
            </a:r>
            <a:r>
              <a:rPr lang="hr-HR" dirty="0" smtClean="0">
                <a:solidFill>
                  <a:srgbClr val="C00000"/>
                </a:solidFill>
              </a:rPr>
              <a:t>-</a:t>
            </a:r>
            <a:r>
              <a:rPr lang="vi-VN" dirty="0" smtClean="0">
                <a:solidFill>
                  <a:srgbClr val="C00000"/>
                </a:solidFill>
              </a:rPr>
              <a:t>stranica</a:t>
            </a:r>
            <a:r>
              <a:rPr lang="hr-HR" dirty="0" smtClean="0">
                <a:solidFill>
                  <a:srgbClr val="C00000"/>
                </a:solidFill>
              </a:rPr>
              <a:t> </a:t>
            </a:r>
            <a:r>
              <a:rPr lang="vi-VN" dirty="0" smtClean="0">
                <a:solidFill>
                  <a:srgbClr val="C00000"/>
                </a:solidFill>
              </a:rPr>
              <a:t>prilagođen temi</a:t>
            </a:r>
            <a:r>
              <a:rPr lang="hr-HR" dirty="0" smtClean="0">
                <a:solidFill>
                  <a:srgbClr val="C00000"/>
                </a:solidFill>
              </a:rPr>
              <a:t> </a:t>
            </a:r>
            <a:r>
              <a:rPr lang="vi-VN" dirty="0" smtClean="0"/>
              <a:t>također ukazuje na vjerodostojan izvor</a:t>
            </a:r>
            <a:r>
              <a:rPr lang="hr-HR" dirty="0" smtClean="0"/>
              <a:t> </a:t>
            </a:r>
            <a:r>
              <a:rPr lang="vi-VN" dirty="0" smtClean="0"/>
              <a:t>informacija.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4363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5. Autorska </a:t>
            </a:r>
            <a:r>
              <a:rPr lang="hr-HR" dirty="0" smtClean="0"/>
              <a:t>prava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1520" y="1412776"/>
            <a:ext cx="8568952" cy="4968552"/>
          </a:xfrm>
        </p:spPr>
        <p:txBody>
          <a:bodyPr/>
          <a:lstStyle/>
          <a:p>
            <a:pPr algn="just"/>
            <a:r>
              <a:rPr lang="vi-VN" dirty="0" smtClean="0">
                <a:solidFill>
                  <a:srgbClr val="C00000"/>
                </a:solidFill>
              </a:rPr>
              <a:t>Autorsko pravo skup je pravila kojima se uređuju odnosi povezani sa stvaranjem</a:t>
            </a:r>
            <a:r>
              <a:rPr lang="hr-HR" dirty="0" smtClean="0">
                <a:solidFill>
                  <a:srgbClr val="C00000"/>
                </a:solidFill>
              </a:rPr>
              <a:t> </a:t>
            </a:r>
            <a:r>
              <a:rPr lang="vi-VN" dirty="0" smtClean="0">
                <a:solidFill>
                  <a:srgbClr val="C00000"/>
                </a:solidFill>
              </a:rPr>
              <a:t>i upotrebom autorskih djela.</a:t>
            </a:r>
            <a:endParaRPr lang="hr-HR" dirty="0" smtClean="0">
              <a:solidFill>
                <a:srgbClr val="C00000"/>
              </a:solidFill>
            </a:endParaRPr>
          </a:p>
          <a:p>
            <a:pPr algn="just"/>
            <a:endParaRPr lang="hr-HR" dirty="0"/>
          </a:p>
          <a:p>
            <a:pPr algn="just"/>
            <a:r>
              <a:rPr lang="vi-VN" dirty="0" smtClean="0"/>
              <a:t> Sadržaji na web-stranicama nisu opće</a:t>
            </a:r>
            <a:r>
              <a:rPr lang="hr-HR" dirty="0" smtClean="0"/>
              <a:t> </a:t>
            </a:r>
            <a:r>
              <a:rPr lang="vi-VN" dirty="0" smtClean="0"/>
              <a:t>javno dobro s kojim možemo raditi što god hoćemo. </a:t>
            </a:r>
            <a:endParaRPr lang="hr-HR" dirty="0" smtClean="0"/>
          </a:p>
          <a:p>
            <a:pPr algn="just"/>
            <a:endParaRPr lang="hr-HR" dirty="0"/>
          </a:p>
          <a:p>
            <a:pPr algn="just"/>
            <a:r>
              <a:rPr lang="vi-VN" dirty="0" smtClean="0"/>
              <a:t>Iako se na internetu</a:t>
            </a:r>
            <a:r>
              <a:rPr lang="hr-HR" dirty="0" smtClean="0"/>
              <a:t> </a:t>
            </a:r>
            <a:r>
              <a:rPr lang="vi-VN" dirty="0" smtClean="0"/>
              <a:t>štošta nudi besplatno, to ne znači da</a:t>
            </a:r>
            <a:r>
              <a:rPr lang="hr-HR" dirty="0" smtClean="0"/>
              <a:t> </a:t>
            </a:r>
            <a:r>
              <a:rPr lang="vi-VN" dirty="0" smtClean="0"/>
              <a:t>automatski</a:t>
            </a:r>
            <a:r>
              <a:rPr lang="hr-HR" dirty="0" smtClean="0"/>
              <a:t> </a:t>
            </a:r>
            <a:r>
              <a:rPr lang="vi-VN" dirty="0" smtClean="0"/>
              <a:t>postajemo i vlasnicima ponuđenoga</a:t>
            </a:r>
            <a:r>
              <a:rPr lang="hr-HR" dirty="0" smtClean="0"/>
              <a:t> </a:t>
            </a:r>
            <a:r>
              <a:rPr lang="vi-VN" dirty="0" smtClean="0"/>
              <a:t>sadržaja. </a:t>
            </a:r>
            <a:endParaRPr lang="hr-HR" dirty="0" smtClean="0"/>
          </a:p>
          <a:p>
            <a:pPr algn="just">
              <a:buNone/>
            </a:pPr>
            <a:endParaRPr lang="hr-HR" dirty="0" smtClean="0"/>
          </a:p>
          <a:p>
            <a:pPr algn="just"/>
            <a:r>
              <a:rPr lang="vi-VN" dirty="0" smtClean="0"/>
              <a:t>Potražite na pojedinim stranicama istaknuta autorska</a:t>
            </a:r>
            <a:r>
              <a:rPr lang="hr-HR" dirty="0" smtClean="0"/>
              <a:t> </a:t>
            </a:r>
            <a:r>
              <a:rPr lang="vi-VN" dirty="0" smtClean="0"/>
              <a:t>prava (</a:t>
            </a:r>
            <a:r>
              <a:rPr lang="vi-VN" i="1" dirty="0" smtClean="0"/>
              <a:t>Copyright</a:t>
            </a:r>
            <a:r>
              <a:rPr lang="vi-VN" dirty="0" smtClean="0"/>
              <a:t>) kojima je određeno pod kojim se uvjetima imate (ili nemate)</a:t>
            </a:r>
            <a:r>
              <a:rPr lang="hr-HR" dirty="0" smtClean="0"/>
              <a:t> </a:t>
            </a:r>
            <a:r>
              <a:rPr lang="vi-VN" dirty="0" smtClean="0"/>
              <a:t>pravo koristiti objavljenim sadržajem.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48004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1. Pretraživanjem </a:t>
            </a:r>
            <a:r>
              <a:rPr lang="sr-Latn-CS" dirty="0" smtClean="0"/>
              <a:t>do informacija</a:t>
            </a:r>
            <a:endParaRPr lang="sr-Latn-C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sr-Latn-CS" dirty="0" smtClean="0"/>
              <a:t>Kako u ogromnoj ponudi informacija koje se nalaze na milijunima računala diljem naše planete pronaći pravu?</a:t>
            </a:r>
          </a:p>
          <a:p>
            <a:pPr algn="just"/>
            <a:endParaRPr lang="sr-Latn-CS" dirty="0"/>
          </a:p>
          <a:p>
            <a:pPr algn="just"/>
            <a:r>
              <a:rPr lang="sr-Latn-CS" dirty="0" smtClean="0"/>
              <a:t>Da bismo postigli zadovoljavajući rezultat pretraživanja, potrebno je odabrati odgovarajući alat za pretraživanje. </a:t>
            </a:r>
          </a:p>
          <a:p>
            <a:pPr algn="just">
              <a:buNone/>
            </a:pPr>
            <a:endParaRPr lang="sr-Latn-CS" dirty="0" smtClean="0"/>
          </a:p>
          <a:p>
            <a:pPr algn="just"/>
            <a:r>
              <a:rPr lang="sr-Latn-CS" dirty="0" smtClean="0"/>
              <a:t>Internet možemo pretraživati </a:t>
            </a:r>
            <a:r>
              <a:rPr lang="sr-Latn-CS" dirty="0" err="1" smtClean="0"/>
              <a:t>uporabom</a:t>
            </a:r>
            <a:r>
              <a:rPr lang="sr-Latn-CS" dirty="0" smtClean="0"/>
              <a:t> tražilica, web-kataloga, </a:t>
            </a:r>
            <a:r>
              <a:rPr lang="sr-Latn-CS" dirty="0" err="1" smtClean="0"/>
              <a:t>metatražilica</a:t>
            </a:r>
            <a:r>
              <a:rPr lang="sr-Latn-CS" dirty="0"/>
              <a:t> </a:t>
            </a:r>
            <a:r>
              <a:rPr lang="sr-Latn-CS" dirty="0" smtClean="0"/>
              <a:t>i nevidljivoga </a:t>
            </a:r>
            <a:r>
              <a:rPr lang="sr-Latn-CS" dirty="0" err="1" smtClean="0"/>
              <a:t>weba</a:t>
            </a:r>
            <a:r>
              <a:rPr lang="sr-Latn-CS" dirty="0" smtClean="0"/>
              <a:t>.</a:t>
            </a:r>
            <a:endParaRPr lang="sr-Latn-C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1.1. Tražilice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r-HR" dirty="0" smtClean="0"/>
              <a:t>Tražilice (indeksni pretraživači, </a:t>
            </a:r>
            <a:r>
              <a:rPr lang="hr-HR" i="1" dirty="0" smtClean="0"/>
              <a:t>Search </a:t>
            </a:r>
            <a:r>
              <a:rPr lang="hr-HR" i="1" dirty="0" err="1" smtClean="0"/>
              <a:t>Engine</a:t>
            </a:r>
            <a:r>
              <a:rPr lang="hr-HR" dirty="0" smtClean="0"/>
              <a:t>) </a:t>
            </a:r>
            <a:r>
              <a:rPr lang="hr-HR" dirty="0" smtClean="0">
                <a:solidFill>
                  <a:srgbClr val="C00000"/>
                </a:solidFill>
              </a:rPr>
              <a:t>pretražuju sva dostupna web-mjesta u potrazi za stranicama koje sadrže zadane pojmove.</a:t>
            </a:r>
          </a:p>
          <a:p>
            <a:pPr algn="just">
              <a:buNone/>
            </a:pPr>
            <a:endParaRPr lang="hr-HR" dirty="0" smtClean="0"/>
          </a:p>
          <a:p>
            <a:pPr algn="just"/>
            <a:r>
              <a:rPr lang="hr-HR" dirty="0" smtClean="0"/>
              <a:t>Na temelju indeksiranja i kategorizacije sadržaja tražilice sastavljaju redoslijed rezultata pretraživanja za zadani upit.</a:t>
            </a:r>
          </a:p>
          <a:p>
            <a:pPr algn="just">
              <a:buNone/>
            </a:pPr>
            <a:endParaRPr lang="hr-HR" dirty="0"/>
          </a:p>
          <a:p>
            <a:pPr algn="just"/>
            <a:r>
              <a:rPr lang="hr-HR" dirty="0" smtClean="0"/>
              <a:t>Jedna je od najpoznatijih i najčešće korištenih tražilica Google (</a:t>
            </a:r>
            <a:r>
              <a:rPr lang="hr-HR" dirty="0" smtClean="0">
                <a:solidFill>
                  <a:srgbClr val="00B0F0"/>
                </a:solidFill>
              </a:rPr>
              <a:t>http://www.google.hr</a:t>
            </a:r>
            <a:r>
              <a:rPr lang="hr-HR" dirty="0" smtClean="0"/>
              <a:t>). </a:t>
            </a:r>
          </a:p>
          <a:p>
            <a:pPr algn="just">
              <a:buNone/>
            </a:pPr>
            <a:endParaRPr lang="hr-HR" dirty="0" smtClean="0"/>
          </a:p>
          <a:p>
            <a:pPr algn="just">
              <a:buNone/>
            </a:pPr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1.2. Web-katalozi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r-HR" dirty="0" smtClean="0"/>
              <a:t>Web-katalozi </a:t>
            </a:r>
            <a:r>
              <a:rPr lang="vi-VN" dirty="0" smtClean="0">
                <a:solidFill>
                  <a:srgbClr val="C00000"/>
                </a:solidFill>
              </a:rPr>
              <a:t>omogućavaju pronalaženje informacija</a:t>
            </a:r>
            <a:r>
              <a:rPr lang="hr-HR" dirty="0" smtClean="0">
                <a:solidFill>
                  <a:srgbClr val="C00000"/>
                </a:solidFill>
              </a:rPr>
              <a:t> </a:t>
            </a:r>
            <a:r>
              <a:rPr lang="vi-VN" dirty="0" smtClean="0">
                <a:solidFill>
                  <a:srgbClr val="C00000"/>
                </a:solidFill>
              </a:rPr>
              <a:t>razvrstanih prema</a:t>
            </a:r>
            <a:r>
              <a:rPr lang="hr-HR" dirty="0" smtClean="0">
                <a:solidFill>
                  <a:srgbClr val="C00000"/>
                </a:solidFill>
              </a:rPr>
              <a:t> </a:t>
            </a:r>
            <a:r>
              <a:rPr lang="vi-VN" dirty="0" smtClean="0">
                <a:solidFill>
                  <a:srgbClr val="C00000"/>
                </a:solidFill>
              </a:rPr>
              <a:t>tematskim kategorijama. </a:t>
            </a:r>
            <a:endParaRPr lang="hr-HR" dirty="0" smtClean="0">
              <a:solidFill>
                <a:srgbClr val="C00000"/>
              </a:solidFill>
            </a:endParaRPr>
          </a:p>
          <a:p>
            <a:pPr algn="just">
              <a:buNone/>
            </a:pPr>
            <a:endParaRPr lang="hr-HR" dirty="0" smtClean="0"/>
          </a:p>
          <a:p>
            <a:pPr algn="just"/>
            <a:r>
              <a:rPr lang="vi-VN" dirty="0" smtClean="0"/>
              <a:t>Značajke su web</a:t>
            </a:r>
            <a:r>
              <a:rPr lang="hr-HR" dirty="0" smtClean="0"/>
              <a:t> </a:t>
            </a:r>
            <a:r>
              <a:rPr lang="vi-VN" dirty="0" smtClean="0"/>
              <a:t>kataloga pregledna organizacija</a:t>
            </a:r>
            <a:r>
              <a:rPr lang="hr-HR" dirty="0" smtClean="0"/>
              <a:t> </a:t>
            </a:r>
            <a:r>
              <a:rPr lang="vi-VN" dirty="0" smtClean="0"/>
              <a:t>sadržaja, lako kretanje među kategorijama i nuđenje web-adresa traženoga</a:t>
            </a:r>
            <a:r>
              <a:rPr lang="hr-HR" dirty="0" smtClean="0"/>
              <a:t> </a:t>
            </a:r>
            <a:r>
              <a:rPr lang="vi-VN" dirty="0" smtClean="0"/>
              <a:t>sadržaja. </a:t>
            </a:r>
            <a:endParaRPr lang="hr-HR" dirty="0" smtClean="0"/>
          </a:p>
          <a:p>
            <a:pPr algn="just">
              <a:buNone/>
            </a:pPr>
            <a:endParaRPr lang="hr-HR" dirty="0" smtClean="0"/>
          </a:p>
          <a:p>
            <a:pPr algn="just"/>
            <a:r>
              <a:rPr lang="vi-VN" dirty="0" smtClean="0"/>
              <a:t>Primjer web-kataloga </a:t>
            </a:r>
            <a:r>
              <a:rPr lang="hr-HR" dirty="0" smtClean="0"/>
              <a:t>je H</a:t>
            </a:r>
            <a:r>
              <a:rPr lang="vi-VN" dirty="0" smtClean="0"/>
              <a:t>rvatski kataloški imenik (</a:t>
            </a:r>
            <a:r>
              <a:rPr lang="vi-VN" dirty="0" smtClean="0">
                <a:solidFill>
                  <a:srgbClr val="00B0F0"/>
                </a:solidFill>
              </a:rPr>
              <a:t>http://www.hr/katalog</a:t>
            </a:r>
            <a:r>
              <a:rPr lang="vi-VN" dirty="0" smtClean="0"/>
              <a:t>).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1.3. </a:t>
            </a:r>
            <a:r>
              <a:rPr lang="hr-HR" dirty="0" err="1" smtClean="0"/>
              <a:t>Metatražilice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r-HR" dirty="0" smtClean="0"/>
              <a:t>Metatražilice </a:t>
            </a:r>
            <a:r>
              <a:rPr lang="hr-HR" dirty="0" smtClean="0">
                <a:solidFill>
                  <a:srgbClr val="C00000"/>
                </a:solidFill>
              </a:rPr>
              <a:t>pokreću pretraživanje istovremenom upotrebom većega broja tražilica, a rezultati pretraživanja pregledno se prikažu na jednome mjestu. </a:t>
            </a:r>
          </a:p>
          <a:p>
            <a:pPr algn="just"/>
            <a:endParaRPr lang="hr-HR" dirty="0" smtClean="0"/>
          </a:p>
          <a:p>
            <a:pPr algn="just"/>
            <a:r>
              <a:rPr lang="hr-HR" dirty="0" smtClean="0"/>
              <a:t>Broj prikupljenih rezultata pretraživanja </a:t>
            </a:r>
            <a:r>
              <a:rPr lang="hr-HR" dirty="0" err="1" smtClean="0"/>
              <a:t>metatražilicom</a:t>
            </a:r>
            <a:r>
              <a:rPr lang="hr-HR" dirty="0" smtClean="0"/>
              <a:t> manji je od broja prikupljenih podataka pojedinim tražilicama.</a:t>
            </a:r>
          </a:p>
          <a:p>
            <a:pPr algn="just">
              <a:buNone/>
            </a:pPr>
            <a:endParaRPr lang="hr-HR" dirty="0" smtClean="0"/>
          </a:p>
          <a:p>
            <a:pPr algn="just"/>
            <a:r>
              <a:rPr lang="hr-HR" dirty="0" smtClean="0"/>
              <a:t> Poznate su metatražilice primjerice </a:t>
            </a:r>
            <a:r>
              <a:rPr lang="hr-HR" i="1" dirty="0" smtClean="0"/>
              <a:t>Dogpile</a:t>
            </a:r>
            <a:r>
              <a:rPr lang="hr-HR" dirty="0" smtClean="0"/>
              <a:t> (</a:t>
            </a:r>
            <a:r>
              <a:rPr lang="hr-HR" dirty="0" smtClean="0">
                <a:solidFill>
                  <a:srgbClr val="00B0F0"/>
                </a:solidFill>
              </a:rPr>
              <a:t>http://www.dogpile.com</a:t>
            </a:r>
            <a:r>
              <a:rPr lang="hr-HR" dirty="0" smtClean="0"/>
              <a:t>), </a:t>
            </a:r>
            <a:r>
              <a:rPr lang="hr-HR" i="1" dirty="0" smtClean="0"/>
              <a:t>Metasearch</a:t>
            </a:r>
            <a:r>
              <a:rPr lang="hr-HR" dirty="0" smtClean="0"/>
              <a:t> (</a:t>
            </a:r>
            <a:r>
              <a:rPr lang="hr-HR" dirty="0" smtClean="0">
                <a:solidFill>
                  <a:srgbClr val="00B0F0"/>
                </a:solidFill>
              </a:rPr>
              <a:t>http://www. </a:t>
            </a:r>
            <a:r>
              <a:rPr lang="hr-HR" dirty="0" err="1" smtClean="0">
                <a:solidFill>
                  <a:srgbClr val="00B0F0"/>
                </a:solidFill>
              </a:rPr>
              <a:t>search.com</a:t>
            </a:r>
            <a:r>
              <a:rPr lang="hr-HR" dirty="0" smtClean="0"/>
              <a:t>) i </a:t>
            </a:r>
            <a:r>
              <a:rPr lang="hr-HR" i="1" dirty="0" err="1" smtClean="0"/>
              <a:t>Ixquick</a:t>
            </a:r>
            <a:r>
              <a:rPr lang="hr-HR" dirty="0" smtClean="0"/>
              <a:t> (</a:t>
            </a:r>
            <a:r>
              <a:rPr lang="hr-HR" dirty="0" smtClean="0">
                <a:solidFill>
                  <a:srgbClr val="00B0F0"/>
                </a:solidFill>
              </a:rPr>
              <a:t>http://w2w.ixquick.com</a:t>
            </a:r>
            <a:r>
              <a:rPr lang="hr-HR" dirty="0" smtClean="0"/>
              <a:t>).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1.4. Nevidljivi </a:t>
            </a:r>
            <a:r>
              <a:rPr lang="hr-HR" dirty="0" smtClean="0"/>
              <a:t>web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r-HR" dirty="0" smtClean="0">
                <a:solidFill>
                  <a:srgbClr val="C00000"/>
                </a:solidFill>
              </a:rPr>
              <a:t>Nevidljivi web skriveni je dio interneta čijem se sadržaju ne može pristupiti upotrebom uobičajenih tražilica i web-kataloga, već je dostupan samo putem specijaliziranih tehnika pretraživanja</a:t>
            </a:r>
            <a:r>
              <a:rPr lang="hr-HR" dirty="0" smtClean="0"/>
              <a:t>, odnosno baza podataka. </a:t>
            </a:r>
          </a:p>
          <a:p>
            <a:pPr algn="just"/>
            <a:endParaRPr lang="hr-HR" dirty="0" smtClean="0"/>
          </a:p>
          <a:p>
            <a:pPr algn="just"/>
            <a:r>
              <a:rPr lang="hr-HR" dirty="0" smtClean="0"/>
              <a:t>Sadržaj nevidljivoga weba nekoliko je puta veći od vidljivoga. </a:t>
            </a:r>
          </a:p>
          <a:p>
            <a:pPr algn="just">
              <a:buNone/>
            </a:pPr>
            <a:endParaRPr lang="hr-HR" dirty="0" smtClean="0"/>
          </a:p>
          <a:p>
            <a:pPr algn="just"/>
            <a:r>
              <a:rPr lang="hr-HR" dirty="0" smtClean="0"/>
              <a:t>Primjer nevidljivoga weba pogledajte na adresi: </a:t>
            </a:r>
            <a:r>
              <a:rPr lang="hr-HR" dirty="0" smtClean="0">
                <a:solidFill>
                  <a:srgbClr val="00B0F0"/>
                </a:solidFill>
              </a:rPr>
              <a:t>http://vos.ucsb.edu</a:t>
            </a:r>
            <a:r>
              <a:rPr lang="hr-HR" dirty="0" smtClean="0"/>
              <a:t>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2. Vrednovanje informacija</a:t>
            </a:r>
            <a:br>
              <a:rPr lang="hr-HR" dirty="0" smtClean="0"/>
            </a:br>
            <a:r>
              <a:rPr lang="hr-HR" dirty="0" smtClean="0"/>
              <a:t>2.1. </a:t>
            </a:r>
            <a:r>
              <a:rPr lang="sr-Latn-CS" dirty="0" smtClean="0"/>
              <a:t>(Ne)Pouzdan </a:t>
            </a:r>
            <a:r>
              <a:rPr lang="sr-Latn-CS" dirty="0" smtClean="0"/>
              <a:t>izvor informacija</a:t>
            </a:r>
            <a:endParaRPr lang="sr-Latn-C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hr-H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 tražilicu Google upišite pojam „animirani film“. Pogledajte rezultat pretraživanja na zadani upit na web-stranici </a:t>
            </a:r>
            <a:r>
              <a:rPr lang="hr-HR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Wikipedije</a:t>
            </a:r>
            <a:r>
              <a:rPr lang="hr-H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Značenje pojma „animirani film“ potražite na web-stranici </a:t>
            </a:r>
            <a:r>
              <a:rPr lang="hr-HR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Proleksis</a:t>
            </a:r>
            <a:r>
              <a:rPr lang="hr-H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enciklopedije te usporedite dobivene rezultate</a:t>
            </a:r>
            <a:r>
              <a:rPr lang="hr-H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algn="just"/>
            <a:endParaRPr lang="hr-HR" dirty="0" smtClean="0"/>
          </a:p>
          <a:p>
            <a:pPr algn="just"/>
            <a:r>
              <a:rPr lang="vi-VN" dirty="0" smtClean="0">
                <a:solidFill>
                  <a:srgbClr val="C00000"/>
                </a:solidFill>
              </a:rPr>
              <a:t>Zbog podataka čiji izvor ili točnost ne možemo potvrditi, Wikipediju</a:t>
            </a:r>
            <a:r>
              <a:rPr lang="hr-HR" dirty="0" smtClean="0">
                <a:solidFill>
                  <a:srgbClr val="C00000"/>
                </a:solidFill>
              </a:rPr>
              <a:t> </a:t>
            </a:r>
            <a:r>
              <a:rPr lang="vi-VN" dirty="0" smtClean="0">
                <a:solidFill>
                  <a:srgbClr val="C00000"/>
                </a:solidFill>
              </a:rPr>
              <a:t>i slične izvore koji dopuštaju javno pisanje, uređivanje i nadopunjavanje</a:t>
            </a:r>
            <a:r>
              <a:rPr lang="hr-HR" dirty="0" smtClean="0">
                <a:solidFill>
                  <a:srgbClr val="C00000"/>
                </a:solidFill>
              </a:rPr>
              <a:t> </a:t>
            </a:r>
            <a:r>
              <a:rPr lang="vi-VN" dirty="0" smtClean="0">
                <a:solidFill>
                  <a:srgbClr val="C00000"/>
                </a:solidFill>
              </a:rPr>
              <a:t>sadržaja nije poželjno navoditi kao pouzdan izvor informacija.</a:t>
            </a:r>
            <a:endParaRPr lang="hr-HR" dirty="0">
              <a:solidFill>
                <a:srgbClr val="C00000"/>
              </a:solidFill>
            </a:endParaRPr>
          </a:p>
          <a:p>
            <a:pPr algn="just">
              <a:buNone/>
            </a:pP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1585618215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2.2. Usporedba </a:t>
            </a:r>
            <a:r>
              <a:rPr lang="hr-HR" dirty="0" smtClean="0"/>
              <a:t>vjerodostojnosti sadržaja</a:t>
            </a:r>
            <a:endParaRPr lang="hr-HR" dirty="0"/>
          </a:p>
        </p:txBody>
      </p:sp>
      <p:pic>
        <p:nvPicPr>
          <p:cNvPr id="4" name="Rezervirano mjesto sadržaja 3" descr="usporedba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844824"/>
            <a:ext cx="8229600" cy="3240360"/>
          </a:xfrm>
        </p:spPr>
      </p:pic>
      <p:sp>
        <p:nvSpPr>
          <p:cNvPr id="5" name="TekstniOkvir 4"/>
          <p:cNvSpPr txBox="1"/>
          <p:nvPr/>
        </p:nvSpPr>
        <p:spPr>
          <a:xfrm>
            <a:off x="611560" y="5229200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FF0000"/>
                </a:solidFill>
              </a:rPr>
              <a:t>Slika 2. </a:t>
            </a:r>
            <a:r>
              <a:rPr lang="hr-HR" dirty="0" smtClean="0"/>
              <a:t>Usporedba vjerodostojnosti sadržaja na </a:t>
            </a:r>
            <a:r>
              <a:rPr lang="hr-HR" dirty="0" err="1" smtClean="0"/>
              <a:t>Wikipediji</a:t>
            </a:r>
            <a:r>
              <a:rPr lang="hr-HR" dirty="0" smtClean="0"/>
              <a:t> (lijevo) i u </a:t>
            </a:r>
            <a:r>
              <a:rPr lang="hr-HR" dirty="0" err="1" smtClean="0"/>
              <a:t>Proleksis</a:t>
            </a:r>
            <a:r>
              <a:rPr lang="hr-HR" dirty="0" smtClean="0"/>
              <a:t> enciklopediji (desno).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3824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3. Savjeti </a:t>
            </a:r>
            <a:r>
              <a:rPr lang="hr-HR" dirty="0" smtClean="0"/>
              <a:t>za pretraživanje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17463" algn="just">
              <a:buNone/>
            </a:pPr>
            <a:r>
              <a:rPr lang="vi-VN" dirty="0" smtClean="0"/>
              <a:t>Ne postoji jedinstveno pravilo dolaženja do prave</a:t>
            </a:r>
            <a:r>
              <a:rPr lang="hr-HR" dirty="0"/>
              <a:t> </a:t>
            </a:r>
            <a:r>
              <a:rPr lang="vi-VN" dirty="0" smtClean="0"/>
              <a:t>informacije </a:t>
            </a:r>
            <a:r>
              <a:rPr lang="hr-HR" dirty="0" smtClean="0"/>
              <a:t>ali </a:t>
            </a:r>
            <a:r>
              <a:rPr lang="vi-VN" dirty="0" smtClean="0"/>
              <a:t>možemo povećati mogućnost da iz</a:t>
            </a:r>
            <a:r>
              <a:rPr lang="hr-HR" dirty="0" smtClean="0"/>
              <a:t> </a:t>
            </a:r>
            <a:r>
              <a:rPr lang="vi-VN" dirty="0" smtClean="0"/>
              <a:t>mnoštva</a:t>
            </a:r>
            <a:r>
              <a:rPr lang="hr-HR" dirty="0"/>
              <a:t> </a:t>
            </a:r>
            <a:r>
              <a:rPr lang="vi-VN" dirty="0" smtClean="0"/>
              <a:t>dostupnih informacija što prije dođemo do onih traženih:</a:t>
            </a:r>
            <a:endParaRPr lang="hr-HR" dirty="0"/>
          </a:p>
          <a:p>
            <a:pPr algn="just"/>
            <a:r>
              <a:rPr lang="hr-HR" dirty="0" smtClean="0"/>
              <a:t>razmislite što tražite (koji je cilj vašega pretraživanja)</a:t>
            </a:r>
          </a:p>
          <a:p>
            <a:pPr algn="just">
              <a:buNone/>
            </a:pPr>
            <a:endParaRPr lang="hr-HR" dirty="0" smtClean="0"/>
          </a:p>
          <a:p>
            <a:pPr algn="just"/>
            <a:r>
              <a:rPr lang="hr-HR" dirty="0" smtClean="0"/>
              <a:t>odaberite nekoliko ključnih riječi (jedna ključna riječ najčešće daje previše rezultata)</a:t>
            </a:r>
          </a:p>
          <a:p>
            <a:pPr algn="just">
              <a:buNone/>
            </a:pPr>
            <a:endParaRPr lang="hr-HR" dirty="0" smtClean="0"/>
          </a:p>
          <a:p>
            <a:pPr algn="just"/>
            <a:r>
              <a:rPr lang="hr-HR" dirty="0" smtClean="0"/>
              <a:t>postavite ograničenja ( pomoću operatora, pomoću </a:t>
            </a:r>
            <a:r>
              <a:rPr lang="hr-HR" dirty="0" err="1" smtClean="0"/>
              <a:t>filtera</a:t>
            </a:r>
            <a:r>
              <a:rPr lang="hr-HR" dirty="0" smtClean="0"/>
              <a:t> za pretraživanje).</a:t>
            </a:r>
          </a:p>
        </p:txBody>
      </p:sp>
    </p:spTree>
    <p:extLst>
      <p:ext uri="{BB962C8B-B14F-4D97-AF65-F5344CB8AC3E}">
        <p14:creationId xmlns:p14="http://schemas.microsoft.com/office/powerpoint/2010/main" val="219973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razred špranca">
  <a:themeElements>
    <a:clrScheme name="Office t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em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em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em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em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em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em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em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em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em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em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em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em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8razred špranca</Template>
  <TotalTime>356</TotalTime>
  <Words>795</Words>
  <Application>Microsoft Office PowerPoint</Application>
  <PresentationFormat>Prikaz na zaslonu (4:3)</PresentationFormat>
  <Paragraphs>76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15</vt:i4>
      </vt:variant>
    </vt:vector>
  </HeadingPairs>
  <TitlesOfParts>
    <vt:vector size="16" baseType="lpstr">
      <vt:lpstr>8razred špranca</vt:lpstr>
      <vt:lpstr> Kritički odnos prema  internetu</vt:lpstr>
      <vt:lpstr>1. Pretraživanjem do informacija</vt:lpstr>
      <vt:lpstr>1.1. Tražilice</vt:lpstr>
      <vt:lpstr>1.2. Web-katalozi</vt:lpstr>
      <vt:lpstr>1.3. Metatražilice</vt:lpstr>
      <vt:lpstr>1.4. Nevidljivi web</vt:lpstr>
      <vt:lpstr>2. Vrednovanje informacija 2.1. (Ne)Pouzdan izvor informacija</vt:lpstr>
      <vt:lpstr>2.2. Usporedba vjerodostojnosti sadržaja</vt:lpstr>
      <vt:lpstr>3. Savjeti za pretraživanje</vt:lpstr>
      <vt:lpstr>3.1. Adresa web-stranice</vt:lpstr>
      <vt:lpstr>3.2. Autor</vt:lpstr>
      <vt:lpstr>3.3.Nadnevak objave</vt:lpstr>
      <vt:lpstr>3.4. Poveznice</vt:lpstr>
      <vt:lpstr>4. Kriteriji vjerodostojnosti informacija</vt:lpstr>
      <vt:lpstr>5. Autorska prava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Kritički odnos prema  internetu</dc:title>
  <dc:creator>Učenik</dc:creator>
  <cp:lastModifiedBy>Marko</cp:lastModifiedBy>
  <cp:revision>13</cp:revision>
  <dcterms:created xsi:type="dcterms:W3CDTF">2014-02-25T20:30:34Z</dcterms:created>
  <dcterms:modified xsi:type="dcterms:W3CDTF">2018-05-15T22:13:37Z</dcterms:modified>
</cp:coreProperties>
</file>